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42"/>
  </p:notesMasterIdLst>
  <p:sldIdLst>
    <p:sldId id="350" r:id="rId3"/>
    <p:sldId id="351" r:id="rId4"/>
    <p:sldId id="352" r:id="rId5"/>
    <p:sldId id="353" r:id="rId6"/>
    <p:sldId id="354" r:id="rId7"/>
    <p:sldId id="355" r:id="rId8"/>
    <p:sldId id="356" r:id="rId9"/>
    <p:sldId id="357" r:id="rId10"/>
    <p:sldId id="358" r:id="rId11"/>
    <p:sldId id="359" r:id="rId12"/>
    <p:sldId id="360" r:id="rId13"/>
    <p:sldId id="361" r:id="rId14"/>
    <p:sldId id="362" r:id="rId15"/>
    <p:sldId id="363" r:id="rId16"/>
    <p:sldId id="364" r:id="rId17"/>
    <p:sldId id="365" r:id="rId18"/>
    <p:sldId id="366" r:id="rId19"/>
    <p:sldId id="367" r:id="rId20"/>
    <p:sldId id="368" r:id="rId21"/>
    <p:sldId id="369" r:id="rId22"/>
    <p:sldId id="370" r:id="rId23"/>
    <p:sldId id="371" r:id="rId24"/>
    <p:sldId id="372" r:id="rId25"/>
    <p:sldId id="373" r:id="rId26"/>
    <p:sldId id="374" r:id="rId27"/>
    <p:sldId id="375" r:id="rId28"/>
    <p:sldId id="376" r:id="rId29"/>
    <p:sldId id="377" r:id="rId30"/>
    <p:sldId id="378" r:id="rId31"/>
    <p:sldId id="379" r:id="rId32"/>
    <p:sldId id="380" r:id="rId33"/>
    <p:sldId id="381" r:id="rId34"/>
    <p:sldId id="382" r:id="rId35"/>
    <p:sldId id="383" r:id="rId36"/>
    <p:sldId id="384" r:id="rId37"/>
    <p:sldId id="385" r:id="rId38"/>
    <p:sldId id="386" r:id="rId39"/>
    <p:sldId id="387" r:id="rId40"/>
    <p:sldId id="388"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Lato" panose="020F0502020204030203" pitchFamily="34" charset="0"/>
      <p:regular r:id="rId47"/>
      <p:bold r:id="rId48"/>
      <p:italic r:id="rId49"/>
      <p:boldItalic r:id="rId50"/>
    </p:embeddedFont>
    <p:embeddedFont>
      <p:font typeface="Montserrat" panose="00000500000000000000" pitchFamily="2" charset="0"/>
      <p:regular r:id="rId51"/>
      <p:bold r:id="rId52"/>
      <p:italic r:id="rId53"/>
      <p:boldItalic r:id="rId54"/>
    </p:embeddedFont>
    <p:embeddedFont>
      <p:font typeface="Nunito" pitchFamily="2" charset="0"/>
      <p:regular r:id="rId55"/>
      <p:bold r:id="rId56"/>
      <p:italic r:id="rId57"/>
      <p:boldItalic r:id="rId58"/>
    </p:embeddedFont>
    <p:embeddedFont>
      <p:font typeface="Roboto" panose="02000000000000000000" pitchFamily="2"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29a8f9e6c0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29a8f9e6c0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
        <p:cNvGrpSpPr/>
        <p:nvPr/>
      </p:nvGrpSpPr>
      <p:grpSpPr>
        <a:xfrm>
          <a:off x="0" y="0"/>
          <a:ext cx="0" cy="0"/>
          <a:chOff x="0" y="0"/>
          <a:chExt cx="0" cy="0"/>
        </a:xfrm>
      </p:grpSpPr>
      <p:sp>
        <p:nvSpPr>
          <p:cNvPr id="1624" name="Google Shape;1624;g29d1336cd9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5" name="Google Shape;1625;g29d1336cd9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0"/>
        <p:cNvGrpSpPr/>
        <p:nvPr/>
      </p:nvGrpSpPr>
      <p:grpSpPr>
        <a:xfrm>
          <a:off x="0" y="0"/>
          <a:ext cx="0" cy="0"/>
          <a:chOff x="0" y="0"/>
          <a:chExt cx="0" cy="0"/>
        </a:xfrm>
      </p:grpSpPr>
      <p:sp>
        <p:nvSpPr>
          <p:cNvPr id="1631" name="Google Shape;1631;g29d1336cd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2" name="Google Shape;1632;g29d1336cd9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29d1336cd9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29d1336cd9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
        <p:cNvGrpSpPr/>
        <p:nvPr/>
      </p:nvGrpSpPr>
      <p:grpSpPr>
        <a:xfrm>
          <a:off x="0" y="0"/>
          <a:ext cx="0" cy="0"/>
          <a:chOff x="0" y="0"/>
          <a:chExt cx="0" cy="0"/>
        </a:xfrm>
      </p:grpSpPr>
      <p:sp>
        <p:nvSpPr>
          <p:cNvPr id="1645" name="Google Shape;1645;g29c4b9a1a0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6" name="Google Shape;1646;g29c4b9a1a0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5"/>
        <p:cNvGrpSpPr/>
        <p:nvPr/>
      </p:nvGrpSpPr>
      <p:grpSpPr>
        <a:xfrm>
          <a:off x="0" y="0"/>
          <a:ext cx="0" cy="0"/>
          <a:chOff x="0" y="0"/>
          <a:chExt cx="0" cy="0"/>
        </a:xfrm>
      </p:grpSpPr>
      <p:sp>
        <p:nvSpPr>
          <p:cNvPr id="1656" name="Google Shape;1656;g29c4b9a1a0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7" name="Google Shape;1657;g29c4b9a1a0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6"/>
        <p:cNvGrpSpPr/>
        <p:nvPr/>
      </p:nvGrpSpPr>
      <p:grpSpPr>
        <a:xfrm>
          <a:off x="0" y="0"/>
          <a:ext cx="0" cy="0"/>
          <a:chOff x="0" y="0"/>
          <a:chExt cx="0" cy="0"/>
        </a:xfrm>
      </p:grpSpPr>
      <p:sp>
        <p:nvSpPr>
          <p:cNvPr id="1667" name="Google Shape;1667;g29c4b9a1a0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8" name="Google Shape;1668;g29c4b9a1a0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5"/>
        <p:cNvGrpSpPr/>
        <p:nvPr/>
      </p:nvGrpSpPr>
      <p:grpSpPr>
        <a:xfrm>
          <a:off x="0" y="0"/>
          <a:ext cx="0" cy="0"/>
          <a:chOff x="0" y="0"/>
          <a:chExt cx="0" cy="0"/>
        </a:xfrm>
      </p:grpSpPr>
      <p:sp>
        <p:nvSpPr>
          <p:cNvPr id="1676" name="Google Shape;1676;g29c4b9a1a0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7" name="Google Shape;1677;g29c4b9a1a08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29c4b9a1a0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29c4b9a1a0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29c4b9a1134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29c4b9a1134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fr" sz="1300">
                <a:solidFill>
                  <a:schemeClr val="dk1"/>
                </a:solidFill>
                <a:latin typeface="Lato"/>
                <a:ea typeface="Lato"/>
                <a:cs typeface="Lato"/>
                <a:sym typeface="Lato"/>
              </a:rPr>
              <a:t>Reporting et génération de rapports : Les SaaS RH offrent des fonctionnalités de reporting avancées pour générer des rapports sur divers aspects des ressources humaines. Les RH peuvent créer des rapports sur les effectifs, l'absentéisme, la rémunération, la performance, la diversité, etc. Ces rapports aident à identifier les tendances, les problèmes potentiels et à prendre des décisions éclairées.</a:t>
            </a:r>
            <a:endParaRPr sz="1300">
              <a:solidFill>
                <a:schemeClr val="dk1"/>
              </a:solidFill>
              <a:latin typeface="Lato"/>
              <a:ea typeface="Lato"/>
              <a:cs typeface="Lato"/>
              <a:sym typeface="Lato"/>
            </a:endParaRPr>
          </a:p>
          <a:p>
            <a:pPr marL="0" lvl="0" indent="0" algn="just" rtl="0">
              <a:lnSpc>
                <a:spcPct val="115000"/>
              </a:lnSpc>
              <a:spcBef>
                <a:spcPts val="0"/>
              </a:spcBef>
              <a:spcAft>
                <a:spcPts val="0"/>
              </a:spcAft>
              <a:buNone/>
            </a:pPr>
            <a:endParaRPr sz="1300">
              <a:solidFill>
                <a:schemeClr val="dk1"/>
              </a:solidFill>
              <a:latin typeface="Lato"/>
              <a:ea typeface="Lato"/>
              <a:cs typeface="Lato"/>
              <a:sym typeface="Lato"/>
            </a:endParaRPr>
          </a:p>
          <a:p>
            <a:pPr marL="0" lvl="0" indent="0" algn="just" rtl="0">
              <a:lnSpc>
                <a:spcPct val="115000"/>
              </a:lnSpc>
              <a:spcBef>
                <a:spcPts val="0"/>
              </a:spcBef>
              <a:spcAft>
                <a:spcPts val="0"/>
              </a:spcAft>
              <a:buClr>
                <a:schemeClr val="dk1"/>
              </a:buClr>
              <a:buSzPts val="1100"/>
              <a:buFont typeface="Arial"/>
              <a:buNone/>
            </a:pPr>
            <a:r>
              <a:rPr lang="fr" sz="1300">
                <a:solidFill>
                  <a:schemeClr val="dk1"/>
                </a:solidFill>
                <a:latin typeface="Lato"/>
                <a:ea typeface="Lato"/>
                <a:cs typeface="Lato"/>
                <a:sym typeface="Lato"/>
              </a:rPr>
              <a:t>Tableaux de bord et visualisations : Les SaaS RH fournissent des tableaux de bord interactifs et des visualisations graphiques pour présenter les données RH de manière claire et conviviale. Les tableaux de bord permettent aux RH de surveiller les indicateurs clés de performance, d'analyser les données en temps réel et de suivre les progrès vers les objectifs RH.</a:t>
            </a:r>
            <a:endParaRPr>
              <a:solidFill>
                <a:schemeClr val="dk1"/>
              </a:solidFill>
            </a:endParaRPr>
          </a:p>
          <a:p>
            <a:pPr marL="0" lvl="0" indent="0" algn="just" rtl="0">
              <a:lnSpc>
                <a:spcPct val="115000"/>
              </a:lnSpc>
              <a:spcBef>
                <a:spcPts val="0"/>
              </a:spcBef>
              <a:spcAft>
                <a:spcPts val="0"/>
              </a:spcAft>
              <a:buNone/>
            </a:pPr>
            <a:endParaRPr sz="1300">
              <a:solidFill>
                <a:schemeClr val="dk1"/>
              </a:solidFill>
              <a:latin typeface="Lato"/>
              <a:ea typeface="Lato"/>
              <a:cs typeface="Lato"/>
              <a:sym typeface="La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8"/>
        <p:cNvGrpSpPr/>
        <p:nvPr/>
      </p:nvGrpSpPr>
      <p:grpSpPr>
        <a:xfrm>
          <a:off x="0" y="0"/>
          <a:ext cx="0" cy="0"/>
          <a:chOff x="0" y="0"/>
          <a:chExt cx="0" cy="0"/>
        </a:xfrm>
      </p:grpSpPr>
      <p:sp>
        <p:nvSpPr>
          <p:cNvPr id="1719" name="Google Shape;1719;g29c4b9a1134_1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0" name="Google Shape;1720;g29c4b9a1134_1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fr" sz="1300">
                <a:solidFill>
                  <a:schemeClr val="dk1"/>
                </a:solidFill>
                <a:latin typeface="Lato"/>
                <a:ea typeface="Lato"/>
                <a:cs typeface="Lato"/>
                <a:sym typeface="Lato"/>
              </a:rPr>
              <a:t>Analyse prédictive : Certains SaaS RH utilisent des techniques d'analyse prédictive pour fournir des insights et des prévisions basées sur les données RH. Cela permet d'anticiper les tendances, de détecter les risques potentiels et d'identifier les opportunités d'amélioration en matière de gestion des ressources humaines.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29c4b9a1134_1_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29c4b9a1134_1_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8"/>
        <p:cNvGrpSpPr/>
        <p:nvPr/>
      </p:nvGrpSpPr>
      <p:grpSpPr>
        <a:xfrm>
          <a:off x="0" y="0"/>
          <a:ext cx="0" cy="0"/>
          <a:chOff x="0" y="0"/>
          <a:chExt cx="0" cy="0"/>
        </a:xfrm>
      </p:grpSpPr>
      <p:sp>
        <p:nvSpPr>
          <p:cNvPr id="1769" name="Google Shape;1769;g29c4b9a1134_1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 name="Google Shape;1770;g29c4b9a1134_1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fr" sz="1300">
                <a:solidFill>
                  <a:schemeClr val="dk1"/>
                </a:solidFill>
                <a:latin typeface="Lato"/>
                <a:ea typeface="Lato"/>
                <a:cs typeface="Lato"/>
                <a:sym typeface="Lato"/>
              </a:rPr>
              <a:t>Intégration de sources de données externes : Les SaaS RH peuvent être intégrés à d'autres sources de données externes, telles que les données démographiques, les données économiques ou les données de satisfaction des employés provenant d'enquêtes. Cela permet d'enrichir l'analyse RH et d'obtenir une vue plus holistique de la situation.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29c4b9a1134_1_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29c4b9a1134_1_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fr" sz="1300">
                <a:solidFill>
                  <a:schemeClr val="dk1"/>
                </a:solidFill>
                <a:latin typeface="Lato"/>
                <a:ea typeface="Lato"/>
                <a:cs typeface="Lato"/>
                <a:sym typeface="Lato"/>
              </a:rPr>
              <a:t>Définir des objectifs clairs : Identifiez les objectifs spécifiques que vous souhaitez atteindre grâce à l'utilisation du SaaS RH. Cela peut inclure l'amélioration de l'efficacité des processus RH, l'augmentation de la satisfaction des employés, la réduction des coûts, etc. Définissez des indicateurs clés de performance (KPI) qui vous permettront de mesurer et d'évaluer les progrès réalisés.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9c4b9a1134_1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9c4b9a1134_1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fr" sz="1300">
                <a:solidFill>
                  <a:schemeClr val="dk1"/>
                </a:solidFill>
                <a:latin typeface="Lato"/>
                <a:ea typeface="Lato"/>
                <a:cs typeface="Lato"/>
                <a:sym typeface="Lato"/>
              </a:rPr>
              <a:t>Suivre les KPI pertinents : Mettez en place des mesures pour suivre les KPI pertinents liés à l'utilisation du SaaS RH. Cela peut inclure des métriques telles que le temps de réponse du système, le taux d'adoption par les utilisateurs, le taux de satisfaction des utilisateurs, la réduction des erreurs, etc. Utilisez des tableaux de bord ou des rapports pour visualiser et analyser les données de performance.</a:t>
            </a:r>
            <a:endParaRPr sz="1300">
              <a:solidFill>
                <a:schemeClr val="dk1"/>
              </a:solidFill>
              <a:latin typeface="Lato"/>
              <a:ea typeface="Lato"/>
              <a:cs typeface="Lato"/>
              <a:sym typeface="Lato"/>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just" rtl="0">
              <a:lnSpc>
                <a:spcPct val="115000"/>
              </a:lnSpc>
              <a:spcBef>
                <a:spcPts val="0"/>
              </a:spcBef>
              <a:spcAft>
                <a:spcPts val="0"/>
              </a:spcAft>
              <a:buClr>
                <a:schemeClr val="dk1"/>
              </a:buClr>
              <a:buSzPts val="1100"/>
              <a:buFont typeface="Arial"/>
              <a:buNone/>
            </a:pPr>
            <a:endParaRPr sz="1300">
              <a:solidFill>
                <a:schemeClr val="dk1"/>
              </a:solidFill>
              <a:latin typeface="Lato"/>
              <a:ea typeface="Lato"/>
              <a:cs typeface="Lato"/>
              <a:sym typeface="Lato"/>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9"/>
        <p:cNvGrpSpPr/>
        <p:nvPr/>
      </p:nvGrpSpPr>
      <p:grpSpPr>
        <a:xfrm>
          <a:off x="0" y="0"/>
          <a:ext cx="0" cy="0"/>
          <a:chOff x="0" y="0"/>
          <a:chExt cx="0" cy="0"/>
        </a:xfrm>
      </p:grpSpPr>
      <p:sp>
        <p:nvSpPr>
          <p:cNvPr id="1860" name="Google Shape;1860;g29c4b9a1134_1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1" name="Google Shape;1861;g29c4b9a1134_1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28600" algn="l" rtl="0">
              <a:lnSpc>
                <a:spcPct val="115000"/>
              </a:lnSpc>
              <a:spcBef>
                <a:spcPts val="1500"/>
              </a:spcBef>
              <a:spcAft>
                <a:spcPts val="0"/>
              </a:spcAft>
              <a:buClr>
                <a:schemeClr val="dk1"/>
              </a:buClr>
              <a:buSzPts val="1200"/>
              <a:buFont typeface="Roboto"/>
              <a:buNone/>
            </a:pPr>
            <a:r>
              <a:rPr lang="fr" sz="1200">
                <a:solidFill>
                  <a:schemeClr val="dk1"/>
                </a:solidFill>
                <a:latin typeface="Roboto"/>
                <a:ea typeface="Roboto"/>
                <a:cs typeface="Roboto"/>
                <a:sym typeface="Roboto"/>
              </a:rPr>
              <a:t>Taux d'adoption du SIRH : Mesurez le pourcentage d'utilisateurs qui ont adopté le système par rapport au nombre total d'utilisateurs potentiels. Un faible taux d'adoption peut indiquer des problèmes de formation ou d'acceptation.</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Efficacité opérationnelle : Évaluez l'efficacité du SIRH en mesurant la réduction du temps nécessaire pour effectuer des tâches administratives, telles que le traitement des salaires, la gestion des congés, etc.</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Précision des données : Surveillez la précision des données stockées dans le SIRH. Des erreurs fréquentes peuvent indiquer des problèmes dans les processus de collecte, de saisie ou de gestion des données.</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Taux de conformité : Mesurez la conformité aux réglementations et aux politiques internes en surveillant la précision des informations fiscales, sociales et de conformité réglementaire.</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Taux de satisfaction des employés : Recueillez des feedbacks auprès des utilisateurs pour évaluer leur niveau de satisfaction par rapport à l'utilisation du SIRH.</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Réduction des coûts administratifs : Évaluez la réduction des coûts liés à la gestion des ressources humaines, tels que les coûts de traitement des salaires, les coûts d'impression de documents, etc.</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Taux d'automatisation : Mesurez le pourcentage de processus RH automatisés par rapport au total des processus. Une augmentation de l'automatisation peut améliorer l'efficacité et réduire les erreurs humaines.</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Temps moyen de résolution des problèmes : Évaluez la rapidité avec laquelle les problèmes liés au SIRH sont résolus. Un temps de résolution court peut indiquer une gestion efficace des problèmes.</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Analyse de la rétention des talents : Utilisez le SIRH pour suivre les tendances de la rétention des talents et identifier les domaines où des améliorations peuvent être apportées.</a:t>
            </a:r>
            <a:endParaRPr sz="1200">
              <a:solidFill>
                <a:schemeClr val="dk1"/>
              </a:solidFill>
              <a:latin typeface="Roboto"/>
              <a:ea typeface="Roboto"/>
              <a:cs typeface="Roboto"/>
              <a:sym typeface="Roboto"/>
            </a:endParaRPr>
          </a:p>
          <a:p>
            <a:pPr marL="457200" lvl="0" indent="-228600" algn="l" rtl="0">
              <a:lnSpc>
                <a:spcPct val="115000"/>
              </a:lnSpc>
              <a:spcBef>
                <a:spcPts val="0"/>
              </a:spcBef>
              <a:spcAft>
                <a:spcPts val="0"/>
              </a:spcAft>
              <a:buClr>
                <a:schemeClr val="dk1"/>
              </a:buClr>
              <a:buSzPts val="1200"/>
              <a:buFont typeface="Roboto"/>
              <a:buNone/>
            </a:pPr>
            <a:r>
              <a:rPr lang="fr" sz="1200">
                <a:solidFill>
                  <a:schemeClr val="dk1"/>
                </a:solidFill>
                <a:latin typeface="Roboto"/>
                <a:ea typeface="Roboto"/>
                <a:cs typeface="Roboto"/>
                <a:sym typeface="Roboto"/>
              </a:rPr>
              <a:t>Taux d'utilisation des fonctionnalités : Analysez quelles fonctionnalités du SIRH sont les plus utilisées et identifiez celles qui pourraient nécessiter une amélioration ou une promotion pour augmenter leur adoption.</a:t>
            </a:r>
            <a:endParaRPr sz="1200">
              <a:solidFill>
                <a:schemeClr val="dk1"/>
              </a:solidFill>
              <a:latin typeface="Roboto"/>
              <a:ea typeface="Roboto"/>
              <a:cs typeface="Roboto"/>
              <a:sym typeface="Roboto"/>
            </a:endParaRPr>
          </a:p>
          <a:p>
            <a:pPr marL="0" lvl="0" indent="0" algn="l" rtl="0">
              <a:spcBef>
                <a:spcPts val="150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4"/>
        <p:cNvGrpSpPr/>
        <p:nvPr/>
      </p:nvGrpSpPr>
      <p:grpSpPr>
        <a:xfrm>
          <a:off x="0" y="0"/>
          <a:ext cx="0" cy="0"/>
          <a:chOff x="0" y="0"/>
          <a:chExt cx="0" cy="0"/>
        </a:xfrm>
      </p:grpSpPr>
      <p:sp>
        <p:nvSpPr>
          <p:cNvPr id="1875" name="Google Shape;1875;g29c4b9a1134_1_9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6" name="Google Shape;1876;g29c4b9a1134_1_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29d1689869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29d1689869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29d1689869c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29d1689869c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29d1689869c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29d1689869c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8"/>
        <p:cNvGrpSpPr/>
        <p:nvPr/>
      </p:nvGrpSpPr>
      <p:grpSpPr>
        <a:xfrm>
          <a:off x="0" y="0"/>
          <a:ext cx="0" cy="0"/>
          <a:chOff x="0" y="0"/>
          <a:chExt cx="0" cy="0"/>
        </a:xfrm>
      </p:grpSpPr>
      <p:sp>
        <p:nvSpPr>
          <p:cNvPr id="1899" name="Google Shape;1899;g29d1689869c_2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0" name="Google Shape;1900;g29d1689869c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4"/>
        <p:cNvGrpSpPr/>
        <p:nvPr/>
      </p:nvGrpSpPr>
      <p:grpSpPr>
        <a:xfrm>
          <a:off x="0" y="0"/>
          <a:ext cx="0" cy="0"/>
          <a:chOff x="0" y="0"/>
          <a:chExt cx="0" cy="0"/>
        </a:xfrm>
      </p:grpSpPr>
      <p:sp>
        <p:nvSpPr>
          <p:cNvPr id="1905" name="Google Shape;1905;g29d1689869c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6" name="Google Shape;1906;g29d1689869c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4"/>
        <p:cNvGrpSpPr/>
        <p:nvPr/>
      </p:nvGrpSpPr>
      <p:grpSpPr>
        <a:xfrm>
          <a:off x="0" y="0"/>
          <a:ext cx="0" cy="0"/>
          <a:chOff x="0" y="0"/>
          <a:chExt cx="0" cy="0"/>
        </a:xfrm>
      </p:grpSpPr>
      <p:sp>
        <p:nvSpPr>
          <p:cNvPr id="1545" name="Google Shape;1545;g29c4b9a1134_1_10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6" name="Google Shape;1546;g29c4b9a1134_1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Allouer les ressources: </a:t>
            </a:r>
            <a:r>
              <a:rPr lang="fr" sz="1500">
                <a:solidFill>
                  <a:srgbClr val="272525"/>
                </a:solidFill>
              </a:rPr>
              <a:t>Affecte les ressources nécessaires aux systèmes d'information pour soutenir la stratégie globale de l'entreprise.</a:t>
            </a:r>
            <a:endParaRPr sz="1500">
              <a:solidFill>
                <a:srgbClr val="272525"/>
              </a:solidFill>
            </a:endParaRPr>
          </a:p>
          <a:p>
            <a:pPr marL="0" lvl="0" indent="0" algn="l" rtl="0">
              <a:spcBef>
                <a:spcPts val="0"/>
              </a:spcBef>
              <a:spcAft>
                <a:spcPts val="0"/>
              </a:spcAft>
              <a:buNone/>
            </a:pPr>
            <a:endParaRPr sz="1500">
              <a:solidFill>
                <a:srgbClr val="272525"/>
              </a:solidFill>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8"/>
        <p:cNvGrpSpPr/>
        <p:nvPr/>
      </p:nvGrpSpPr>
      <p:grpSpPr>
        <a:xfrm>
          <a:off x="0" y="0"/>
          <a:ext cx="0" cy="0"/>
          <a:chOff x="0" y="0"/>
          <a:chExt cx="0" cy="0"/>
        </a:xfrm>
      </p:grpSpPr>
      <p:sp>
        <p:nvSpPr>
          <p:cNvPr id="1929" name="Google Shape;1929;g29d1689869c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0" name="Google Shape;1930;g29d1689869c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29d1689869c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29d1689869c_2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4"/>
        <p:cNvGrpSpPr/>
        <p:nvPr/>
      </p:nvGrpSpPr>
      <p:grpSpPr>
        <a:xfrm>
          <a:off x="0" y="0"/>
          <a:ext cx="0" cy="0"/>
          <a:chOff x="0" y="0"/>
          <a:chExt cx="0" cy="0"/>
        </a:xfrm>
      </p:grpSpPr>
      <p:sp>
        <p:nvSpPr>
          <p:cNvPr id="1945" name="Google Shape;1945;g29d1689869c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6" name="Google Shape;1946;g29d1689869c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29d1689869c_2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2" name="Google Shape;1952;g29d1689869c_2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6"/>
        <p:cNvGrpSpPr/>
        <p:nvPr/>
      </p:nvGrpSpPr>
      <p:grpSpPr>
        <a:xfrm>
          <a:off x="0" y="0"/>
          <a:ext cx="0" cy="0"/>
          <a:chOff x="0" y="0"/>
          <a:chExt cx="0" cy="0"/>
        </a:xfrm>
      </p:grpSpPr>
      <p:sp>
        <p:nvSpPr>
          <p:cNvPr id="1957" name="Google Shape;1957;g29d1689869c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8" name="Google Shape;1958;g29d1689869c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2"/>
        <p:cNvGrpSpPr/>
        <p:nvPr/>
      </p:nvGrpSpPr>
      <p:grpSpPr>
        <a:xfrm>
          <a:off x="0" y="0"/>
          <a:ext cx="0" cy="0"/>
          <a:chOff x="0" y="0"/>
          <a:chExt cx="0" cy="0"/>
        </a:xfrm>
      </p:grpSpPr>
      <p:sp>
        <p:nvSpPr>
          <p:cNvPr id="1963" name="Google Shape;1963;g29d1689869c_2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4" name="Google Shape;1964;g29d1689869c_2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29d1689869c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29d1689869c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29d1689869c_2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29d1689869c_2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29d1689869c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29d1689869c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8"/>
        <p:cNvGrpSpPr/>
        <p:nvPr/>
      </p:nvGrpSpPr>
      <p:grpSpPr>
        <a:xfrm>
          <a:off x="0" y="0"/>
          <a:ext cx="0" cy="0"/>
          <a:chOff x="0" y="0"/>
          <a:chExt cx="0" cy="0"/>
        </a:xfrm>
      </p:grpSpPr>
      <p:sp>
        <p:nvSpPr>
          <p:cNvPr id="1989" name="Google Shape;1989;g29d1689869c_2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0" name="Google Shape;1990;g29d1689869c_2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29c4b9a1134_1_1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29c4b9a1134_1_1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Chargé de la gestion globale des SI : </a:t>
            </a:r>
            <a:r>
              <a:rPr lang="fr" sz="1500">
                <a:solidFill>
                  <a:srgbClr val="272525"/>
                </a:solidFill>
              </a:rPr>
              <a:t>Responsable de la mise en œuvre de la stratégie SI de l'entreprise, en collaboration avec la direction générale.</a:t>
            </a:r>
            <a:endParaRPr sz="1500">
              <a:solidFill>
                <a:srgbClr val="272525"/>
              </a:solidFill>
            </a:endParaRPr>
          </a:p>
          <a:p>
            <a:pPr marL="0" lvl="0" indent="0" algn="l" rtl="0">
              <a:spcBef>
                <a:spcPts val="0"/>
              </a:spcBef>
              <a:spcAft>
                <a:spcPts val="0"/>
              </a:spcAft>
              <a:buNone/>
            </a:pPr>
            <a:r>
              <a:rPr lang="fr"/>
              <a:t>Gestion de projets informatiques : </a:t>
            </a:r>
            <a:r>
              <a:rPr lang="fr" sz="1500">
                <a:solidFill>
                  <a:srgbClr val="272525"/>
                </a:solidFill>
              </a:rPr>
              <a:t>Planification, exécution et clôture des projets informatiques pour satisfaire les besoins métier de l'entreprise, tout en respectant les délais, le budget et la qualité.</a:t>
            </a:r>
            <a:endParaRPr sz="1500">
              <a:solidFill>
                <a:srgbClr val="272525"/>
              </a:solidFill>
            </a:endParaRPr>
          </a:p>
          <a:p>
            <a:pPr marL="0" lvl="0" indent="0" algn="l" rtl="0">
              <a:spcBef>
                <a:spcPts val="0"/>
              </a:spcBef>
              <a:spcAft>
                <a:spcPts val="0"/>
              </a:spcAft>
              <a:buNone/>
            </a:pPr>
            <a:r>
              <a:rPr lang="fr" sz="1500">
                <a:solidFill>
                  <a:srgbClr val="272525"/>
                </a:solidFill>
              </a:rPr>
              <a:t>Optimisation des ressources informatiques : Amélioration de la sécurité des données et de la performance des systèmes d'information, tout en optimisant l'utilisation des ressources disponibles.</a:t>
            </a:r>
            <a:endParaRPr sz="1500">
              <a:solidFill>
                <a:srgbClr val="272525"/>
              </a:solidFill>
            </a:endParaRPr>
          </a:p>
          <a:p>
            <a:pPr marL="0" lvl="0" indent="0" algn="l" rtl="0">
              <a:spcBef>
                <a:spcPts val="0"/>
              </a:spcBef>
              <a:spcAft>
                <a:spcPts val="0"/>
              </a:spcAft>
              <a:buNone/>
            </a:pPr>
            <a:endParaRPr sz="1500">
              <a:solidFill>
                <a:srgbClr val="272525"/>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29c4b9a1134_1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29c4b9a1134_1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29c4b9a1134_1_10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29c4b9a1134_1_1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29c4b9a1134_1_10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29c4b9a1134_1_1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29c4b9a1a08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29c4b9a1a08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29c4b9a1a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29c4b9a1a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0"/>
        <p:cNvGrpSpPr/>
        <p:nvPr/>
      </p:nvGrpSpPr>
      <p:grpSpPr>
        <a:xfrm>
          <a:off x="0" y="0"/>
          <a:ext cx="0" cy="0"/>
          <a:chOff x="0" y="0"/>
          <a:chExt cx="0" cy="0"/>
        </a:xfrm>
      </p:grpSpPr>
      <p:pic>
        <p:nvPicPr>
          <p:cNvPr id="151" name="Google Shape;151;p15"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52" name="Google Shape;152;p15"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53" name="Google Shape;153;p15"/>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54" name="Google Shape;154;p15"/>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55" name="Google Shape;155;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156" name="Google Shape;156;p15"/>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8"/>
        <p:cNvGrpSpPr/>
        <p:nvPr/>
      </p:nvGrpSpPr>
      <p:grpSpPr>
        <a:xfrm>
          <a:off x="0" y="0"/>
          <a:ext cx="0" cy="0"/>
          <a:chOff x="0" y="0"/>
          <a:chExt cx="0" cy="0"/>
        </a:xfrm>
      </p:grpSpPr>
      <p:grpSp>
        <p:nvGrpSpPr>
          <p:cNvPr id="159" name="Google Shape;159;p16"/>
          <p:cNvGrpSpPr/>
          <p:nvPr/>
        </p:nvGrpSpPr>
        <p:grpSpPr>
          <a:xfrm>
            <a:off x="4406400" y="0"/>
            <a:ext cx="4737600" cy="5143065"/>
            <a:chOff x="4406400" y="0"/>
            <a:chExt cx="4737600" cy="5143065"/>
          </a:xfrm>
        </p:grpSpPr>
        <p:sp>
          <p:nvSpPr>
            <p:cNvPr id="160" name="Google Shape;160;p16"/>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6"/>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6"/>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6"/>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6"/>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6"/>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6"/>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6"/>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 name="Google Shape;178;p16"/>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9" name="Google Shape;179;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180" name="Google Shape;180;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6"/>
        <p:cNvGrpSpPr/>
        <p:nvPr/>
      </p:nvGrpSpPr>
      <p:grpSpPr>
        <a:xfrm>
          <a:off x="0" y="0"/>
          <a:ext cx="0" cy="0"/>
          <a:chOff x="0" y="0"/>
          <a:chExt cx="0" cy="0"/>
        </a:xfrm>
      </p:grpSpPr>
      <p:sp>
        <p:nvSpPr>
          <p:cNvPr id="207" name="Google Shape;207;p1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8"/>
          <p:cNvGrpSpPr/>
          <p:nvPr/>
        </p:nvGrpSpPr>
        <p:grpSpPr>
          <a:xfrm>
            <a:off x="0" y="381001"/>
            <a:ext cx="1037850" cy="1016287"/>
            <a:chOff x="0" y="381001"/>
            <a:chExt cx="1037850" cy="1016287"/>
          </a:xfrm>
        </p:grpSpPr>
        <p:sp>
          <p:nvSpPr>
            <p:cNvPr id="212" name="Google Shape;212;p1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16" name="Google Shape;21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217"/>
        <p:cNvGrpSpPr/>
        <p:nvPr/>
      </p:nvGrpSpPr>
      <p:grpSpPr>
        <a:xfrm>
          <a:off x="0" y="0"/>
          <a:ext cx="0" cy="0"/>
          <a:chOff x="0" y="0"/>
          <a:chExt cx="0" cy="0"/>
        </a:xfrm>
      </p:grpSpPr>
      <p:sp>
        <p:nvSpPr>
          <p:cNvPr id="218" name="Google Shape;218;p19"/>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19" name="Google Shape;219;p19"/>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221" name="Google Shape;221;p1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19"/>
          <p:cNvGrpSpPr/>
          <p:nvPr/>
        </p:nvGrpSpPr>
        <p:grpSpPr>
          <a:xfrm>
            <a:off x="0" y="381001"/>
            <a:ext cx="1037850" cy="1016287"/>
            <a:chOff x="0" y="381001"/>
            <a:chExt cx="1037850" cy="1016287"/>
          </a:xfrm>
        </p:grpSpPr>
        <p:sp>
          <p:nvSpPr>
            <p:cNvPr id="226" name="Google Shape;226;p1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p1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29" name="Google Shape;22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230"/>
        <p:cNvGrpSpPr/>
        <p:nvPr/>
      </p:nvGrpSpPr>
      <p:grpSpPr>
        <a:xfrm>
          <a:off x="0" y="0"/>
          <a:ext cx="0" cy="0"/>
          <a:chOff x="0" y="0"/>
          <a:chExt cx="0" cy="0"/>
        </a:xfrm>
      </p:grpSpPr>
      <p:sp>
        <p:nvSpPr>
          <p:cNvPr id="231" name="Google Shape;231;p20"/>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32" name="Google Shape;232;p20"/>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20"/>
          <p:cNvGrpSpPr/>
          <p:nvPr/>
        </p:nvGrpSpPr>
        <p:grpSpPr>
          <a:xfrm>
            <a:off x="0" y="381001"/>
            <a:ext cx="1037850" cy="1016287"/>
            <a:chOff x="0" y="381001"/>
            <a:chExt cx="1037850" cy="1016287"/>
          </a:xfrm>
        </p:grpSpPr>
        <p:sp>
          <p:nvSpPr>
            <p:cNvPr id="238" name="Google Shape;238;p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20"/>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241" name="Google Shape;241;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242" name="Google Shape;242;p20"/>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3"/>
        <p:cNvGrpSpPr/>
        <p:nvPr/>
      </p:nvGrpSpPr>
      <p:grpSpPr>
        <a:xfrm>
          <a:off x="0" y="0"/>
          <a:ext cx="0" cy="0"/>
          <a:chOff x="0" y="0"/>
          <a:chExt cx="0" cy="0"/>
        </a:xfrm>
      </p:grpSpPr>
      <p:sp>
        <p:nvSpPr>
          <p:cNvPr id="244" name="Google Shape;244;p2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1"/>
          <p:cNvGrpSpPr/>
          <p:nvPr/>
        </p:nvGrpSpPr>
        <p:grpSpPr>
          <a:xfrm>
            <a:off x="0" y="381001"/>
            <a:ext cx="1037850" cy="1016287"/>
            <a:chOff x="0" y="381001"/>
            <a:chExt cx="1037850" cy="1016287"/>
          </a:xfrm>
        </p:grpSpPr>
        <p:sp>
          <p:nvSpPr>
            <p:cNvPr id="249" name="Google Shape;249;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2" name="Google Shape;252;p2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53" name="Google Shape;253;p21"/>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54" name="Google Shape;25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5"/>
        <p:cNvGrpSpPr/>
        <p:nvPr/>
      </p:nvGrpSpPr>
      <p:grpSpPr>
        <a:xfrm>
          <a:off x="0" y="0"/>
          <a:ext cx="0" cy="0"/>
          <a:chOff x="0" y="0"/>
          <a:chExt cx="0" cy="0"/>
        </a:xfrm>
      </p:grpSpPr>
      <p:sp>
        <p:nvSpPr>
          <p:cNvPr id="256" name="Google Shape;256;p2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22"/>
          <p:cNvGrpSpPr/>
          <p:nvPr/>
        </p:nvGrpSpPr>
        <p:grpSpPr>
          <a:xfrm>
            <a:off x="0" y="381001"/>
            <a:ext cx="1037850" cy="1016287"/>
            <a:chOff x="0" y="381001"/>
            <a:chExt cx="1037850" cy="1016287"/>
          </a:xfrm>
        </p:grpSpPr>
        <p:sp>
          <p:nvSpPr>
            <p:cNvPr id="261" name="Google Shape;261;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4" name="Google Shape;264;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5"/>
        <p:cNvGrpSpPr/>
        <p:nvPr/>
      </p:nvGrpSpPr>
      <p:grpSpPr>
        <a:xfrm>
          <a:off x="0" y="0"/>
          <a:ext cx="0" cy="0"/>
          <a:chOff x="0" y="0"/>
          <a:chExt cx="0" cy="0"/>
        </a:xfrm>
      </p:grpSpPr>
      <p:sp>
        <p:nvSpPr>
          <p:cNvPr id="266" name="Google Shape;266;p2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3"/>
          <p:cNvGrpSpPr/>
          <p:nvPr/>
        </p:nvGrpSpPr>
        <p:grpSpPr>
          <a:xfrm>
            <a:off x="0" y="381001"/>
            <a:ext cx="1037850" cy="1016287"/>
            <a:chOff x="0" y="381001"/>
            <a:chExt cx="1037850" cy="1016287"/>
          </a:xfrm>
        </p:grpSpPr>
        <p:sp>
          <p:nvSpPr>
            <p:cNvPr id="271" name="Google Shape;271;p2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4" name="Google Shape;274;p2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75" name="Google Shape;275;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6"/>
        <p:cNvGrpSpPr/>
        <p:nvPr/>
      </p:nvGrpSpPr>
      <p:grpSpPr>
        <a:xfrm>
          <a:off x="0" y="0"/>
          <a:ext cx="0" cy="0"/>
          <a:chOff x="0" y="0"/>
          <a:chExt cx="0" cy="0"/>
        </a:xfrm>
      </p:grpSpPr>
      <p:sp>
        <p:nvSpPr>
          <p:cNvPr id="277" name="Google Shape;277;p2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24"/>
          <p:cNvGrpSpPr/>
          <p:nvPr/>
        </p:nvGrpSpPr>
        <p:grpSpPr>
          <a:xfrm>
            <a:off x="4406400" y="0"/>
            <a:ext cx="4737600" cy="5143500"/>
            <a:chOff x="4406400" y="0"/>
            <a:chExt cx="4737600" cy="5143500"/>
          </a:xfrm>
        </p:grpSpPr>
        <p:sp>
          <p:nvSpPr>
            <p:cNvPr id="282" name="Google Shape;282;p24"/>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4"/>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4"/>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4"/>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4"/>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4"/>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4"/>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24"/>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1" name="Google Shape;301;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2"/>
        <p:cNvGrpSpPr/>
        <p:nvPr/>
      </p:nvGrpSpPr>
      <p:grpSpPr>
        <a:xfrm>
          <a:off x="0" y="0"/>
          <a:ext cx="0" cy="0"/>
          <a:chOff x="0" y="0"/>
          <a:chExt cx="0" cy="0"/>
        </a:xfrm>
      </p:grpSpPr>
      <p:sp>
        <p:nvSpPr>
          <p:cNvPr id="303" name="Google Shape;303;p2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25"/>
          <p:cNvGrpSpPr/>
          <p:nvPr/>
        </p:nvGrpSpPr>
        <p:grpSpPr>
          <a:xfrm>
            <a:off x="0" y="381001"/>
            <a:ext cx="1037850" cy="1016287"/>
            <a:chOff x="0" y="381001"/>
            <a:chExt cx="1037850" cy="1016287"/>
          </a:xfrm>
        </p:grpSpPr>
        <p:sp>
          <p:nvSpPr>
            <p:cNvPr id="308" name="Google Shape;308;p2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2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11" name="Google Shape;311;p25"/>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312" name="Google Shape;312;p25"/>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13" name="Google Shape;313;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14"/>
        <p:cNvGrpSpPr/>
        <p:nvPr/>
      </p:nvGrpSpPr>
      <p:grpSpPr>
        <a:xfrm>
          <a:off x="0" y="0"/>
          <a:ext cx="0" cy="0"/>
          <a:chOff x="0" y="0"/>
          <a:chExt cx="0" cy="0"/>
        </a:xfrm>
      </p:grpSpPr>
      <p:grpSp>
        <p:nvGrpSpPr>
          <p:cNvPr id="315" name="Google Shape;315;p26"/>
          <p:cNvGrpSpPr/>
          <p:nvPr/>
        </p:nvGrpSpPr>
        <p:grpSpPr>
          <a:xfrm>
            <a:off x="0" y="4128572"/>
            <a:ext cx="698925" cy="684657"/>
            <a:chOff x="0" y="3785672"/>
            <a:chExt cx="698925" cy="684657"/>
          </a:xfrm>
        </p:grpSpPr>
        <p:sp>
          <p:nvSpPr>
            <p:cNvPr id="316" name="Google Shape;316;p26"/>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26"/>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319" name="Google Shape;319;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320" name="Google Shape;320;p2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24"/>
        <p:cNvGrpSpPr/>
        <p:nvPr/>
      </p:nvGrpSpPr>
      <p:grpSpPr>
        <a:xfrm>
          <a:off x="0" y="0"/>
          <a:ext cx="0" cy="0"/>
          <a:chOff x="0" y="0"/>
          <a:chExt cx="0" cy="0"/>
        </a:xfrm>
      </p:grpSpPr>
      <p:grpSp>
        <p:nvGrpSpPr>
          <p:cNvPr id="325" name="Google Shape;325;p27"/>
          <p:cNvGrpSpPr/>
          <p:nvPr/>
        </p:nvGrpSpPr>
        <p:grpSpPr>
          <a:xfrm>
            <a:off x="4406400" y="0"/>
            <a:ext cx="4737600" cy="5143065"/>
            <a:chOff x="4406400" y="0"/>
            <a:chExt cx="4737600" cy="5143065"/>
          </a:xfrm>
        </p:grpSpPr>
        <p:sp>
          <p:nvSpPr>
            <p:cNvPr id="326" name="Google Shape;326;p2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4" name="Google Shape;344;p27"/>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345" name="Google Shape;345;p27"/>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346" name="Google Shape;346;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347" name="Google Shape;347;p2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1"/>
        <p:cNvGrpSpPr/>
        <p:nvPr/>
      </p:nvGrpSpPr>
      <p:grpSpPr>
        <a:xfrm>
          <a:off x="0" y="0"/>
          <a:ext cx="0" cy="0"/>
          <a:chOff x="0" y="0"/>
          <a:chExt cx="0" cy="0"/>
        </a:xfrm>
      </p:grpSpPr>
      <p:sp>
        <p:nvSpPr>
          <p:cNvPr id="352" name="Google Shape;352;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353"/>
        <p:cNvGrpSpPr/>
        <p:nvPr/>
      </p:nvGrpSpPr>
      <p:grpSpPr>
        <a:xfrm>
          <a:off x="0" y="0"/>
          <a:ext cx="0" cy="0"/>
          <a:chOff x="0" y="0"/>
          <a:chExt cx="0" cy="0"/>
        </a:xfrm>
      </p:grpSpPr>
      <p:pic>
        <p:nvPicPr>
          <p:cNvPr id="354" name="Google Shape;354;p29"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355" name="Google Shape;355;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56" name="Google Shape;356;p29"/>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357" name="Google Shape;357;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fr"/>
              <a:t>‹N°›</a:t>
            </a:fld>
            <a:endParaRPr/>
          </a:p>
        </p:txBody>
      </p:sp>
      <p:sp>
        <p:nvSpPr>
          <p:cNvPr id="358" name="Google Shape;358;p2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29"/>
          <p:cNvGrpSpPr/>
          <p:nvPr/>
        </p:nvGrpSpPr>
        <p:grpSpPr>
          <a:xfrm>
            <a:off x="0" y="381001"/>
            <a:ext cx="1037850" cy="1016287"/>
            <a:chOff x="0" y="381001"/>
            <a:chExt cx="1037850" cy="1016287"/>
          </a:xfrm>
        </p:grpSpPr>
        <p:sp>
          <p:nvSpPr>
            <p:cNvPr id="363" name="Google Shape;363;p2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heme" Target="../theme/theme2.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146"/>
        <p:cNvGrpSpPr/>
        <p:nvPr/>
      </p:nvGrpSpPr>
      <p:grpSpPr>
        <a:xfrm>
          <a:off x="0" y="0"/>
          <a:ext cx="0" cy="0"/>
          <a:chOff x="0" y="0"/>
          <a:chExt cx="0" cy="0"/>
        </a:xfrm>
      </p:grpSpPr>
      <p:sp>
        <p:nvSpPr>
          <p:cNvPr id="147" name="Google Shape;147;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148" name="Google Shape;148;p1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149" name="Google Shape;149;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124"/>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fr"/>
              <a:t>Cours 3 : Les SIRH dans la stratégie d’entreprise et la gouvernance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27" name="Google Shape;1627;p1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Management : Alignement sur la stratégie d’entreprise</a:t>
            </a:r>
            <a:endParaRPr/>
          </a:p>
        </p:txBody>
      </p:sp>
      <p:sp>
        <p:nvSpPr>
          <p:cNvPr id="1628" name="Google Shape;1628;p133"/>
          <p:cNvSpPr/>
          <p:nvPr/>
        </p:nvSpPr>
        <p:spPr>
          <a:xfrm>
            <a:off x="1362300" y="1448750"/>
            <a:ext cx="6974100" cy="301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Identification des objectifs stratégiques de l’entreprise</a:t>
            </a:r>
            <a:endParaRPr>
              <a:latin typeface="Lato"/>
              <a:ea typeface="Lato"/>
              <a:cs typeface="Lato"/>
              <a:sym typeface="Lato"/>
            </a:endParaRPr>
          </a:p>
        </p:txBody>
      </p:sp>
      <p:sp>
        <p:nvSpPr>
          <p:cNvPr id="1629" name="Google Shape;1629;p133"/>
          <p:cNvSpPr/>
          <p:nvPr/>
        </p:nvSpPr>
        <p:spPr>
          <a:xfrm>
            <a:off x="1381000" y="1930600"/>
            <a:ext cx="6955500" cy="2083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Identifier les objectifs stratégiques afin de trouver comment les systèmes d’information peuvent les soutenirs ( Processus, Méthodes, Outils)</a:t>
            </a:r>
            <a:endParaRPr>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a:p>
            <a:pPr marL="0" lvl="0" indent="0" algn="ctr" rtl="0">
              <a:spcBef>
                <a:spcPts val="0"/>
              </a:spcBef>
              <a:spcAft>
                <a:spcPts val="0"/>
              </a:spcAft>
              <a:buNone/>
            </a:pPr>
            <a:r>
              <a:rPr lang="fr">
                <a:latin typeface="Lato"/>
                <a:ea typeface="Lato"/>
                <a:cs typeface="Lato"/>
                <a:sym typeface="Lato"/>
              </a:rPr>
              <a:t>Déterminer les investissements nécessaires pour tendre vers les objectifs visés.</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3"/>
        <p:cNvGrpSpPr/>
        <p:nvPr/>
      </p:nvGrpSpPr>
      <p:grpSpPr>
        <a:xfrm>
          <a:off x="0" y="0"/>
          <a:ext cx="0" cy="0"/>
          <a:chOff x="0" y="0"/>
          <a:chExt cx="0" cy="0"/>
        </a:xfrm>
      </p:grpSpPr>
      <p:sp>
        <p:nvSpPr>
          <p:cNvPr id="1634" name="Google Shape;1634;p1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Management : Alignement sur la stratégie d’entreprise</a:t>
            </a:r>
            <a:endParaRPr/>
          </a:p>
        </p:txBody>
      </p:sp>
      <p:sp>
        <p:nvSpPr>
          <p:cNvPr id="1635" name="Google Shape;1635;p134"/>
          <p:cNvSpPr/>
          <p:nvPr/>
        </p:nvSpPr>
        <p:spPr>
          <a:xfrm>
            <a:off x="1362300" y="1448750"/>
            <a:ext cx="6974100" cy="301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Intégration des SI dans les processus métiers</a:t>
            </a:r>
            <a:endParaRPr>
              <a:latin typeface="Lato"/>
              <a:ea typeface="Lato"/>
              <a:cs typeface="Lato"/>
              <a:sym typeface="Lato"/>
            </a:endParaRPr>
          </a:p>
        </p:txBody>
      </p:sp>
      <p:sp>
        <p:nvSpPr>
          <p:cNvPr id="1636" name="Google Shape;1636;p134"/>
          <p:cNvSpPr/>
          <p:nvPr/>
        </p:nvSpPr>
        <p:spPr>
          <a:xfrm>
            <a:off x="1381000" y="1930600"/>
            <a:ext cx="6955500" cy="2083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Intégrer les SI dans les processus métiers pour les accompagner et faciliter leur travail.</a:t>
            </a:r>
            <a:endParaRPr>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a:p>
            <a:pPr marL="0" lvl="0" indent="0" algn="ctr" rtl="0">
              <a:spcBef>
                <a:spcPts val="0"/>
              </a:spcBef>
              <a:spcAft>
                <a:spcPts val="0"/>
              </a:spcAft>
              <a:buNone/>
            </a:pPr>
            <a:r>
              <a:rPr lang="fr">
                <a:latin typeface="Lato"/>
                <a:ea typeface="Lato"/>
                <a:cs typeface="Lato"/>
                <a:sym typeface="Lato"/>
              </a:rPr>
              <a:t>Rationaliser les processus de travail et éviter les pertes de temps et la qualité des données.</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sp>
        <p:nvSpPr>
          <p:cNvPr id="1641" name="Google Shape;1641;p1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Management : Alignement sur la stratégie d’entreprise</a:t>
            </a:r>
            <a:endParaRPr/>
          </a:p>
        </p:txBody>
      </p:sp>
      <p:sp>
        <p:nvSpPr>
          <p:cNvPr id="1642" name="Google Shape;1642;p135"/>
          <p:cNvSpPr/>
          <p:nvPr/>
        </p:nvSpPr>
        <p:spPr>
          <a:xfrm>
            <a:off x="1362300" y="1448750"/>
            <a:ext cx="6974100" cy="301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Communication/Collaboration avec les parties prenantes</a:t>
            </a:r>
            <a:endParaRPr>
              <a:latin typeface="Lato"/>
              <a:ea typeface="Lato"/>
              <a:cs typeface="Lato"/>
              <a:sym typeface="Lato"/>
            </a:endParaRPr>
          </a:p>
        </p:txBody>
      </p:sp>
      <p:sp>
        <p:nvSpPr>
          <p:cNvPr id="1643" name="Google Shape;1643;p135"/>
          <p:cNvSpPr/>
          <p:nvPr/>
        </p:nvSpPr>
        <p:spPr>
          <a:xfrm>
            <a:off x="1381000" y="1930600"/>
            <a:ext cx="6955500" cy="2083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Identifier plus rapidement les exigences des SI pour le besoin opérationnel</a:t>
            </a:r>
            <a:endParaRPr>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a:p>
            <a:pPr marL="0" lvl="0" indent="0" algn="ctr" rtl="0">
              <a:spcBef>
                <a:spcPts val="0"/>
              </a:spcBef>
              <a:spcAft>
                <a:spcPts val="0"/>
              </a:spcAft>
              <a:buNone/>
            </a:pPr>
            <a:r>
              <a:rPr lang="fr">
                <a:latin typeface="Lato"/>
                <a:ea typeface="Lato"/>
                <a:cs typeface="Lato"/>
                <a:sym typeface="Lato"/>
              </a:rPr>
              <a:t>S’assurer que les SI respectent la conformité aux normes et réglementations.</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7"/>
        <p:cNvGrpSpPr/>
        <p:nvPr/>
      </p:nvGrpSpPr>
      <p:grpSpPr>
        <a:xfrm>
          <a:off x="0" y="0"/>
          <a:ext cx="0" cy="0"/>
          <a:chOff x="0" y="0"/>
          <a:chExt cx="0" cy="0"/>
        </a:xfrm>
      </p:grpSpPr>
      <p:sp>
        <p:nvSpPr>
          <p:cNvPr id="1648" name="Google Shape;1648;p1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Alignement stratégique dans la gouvernance des SI</a:t>
            </a:r>
            <a:endParaRPr/>
          </a:p>
        </p:txBody>
      </p:sp>
      <p:sp>
        <p:nvSpPr>
          <p:cNvPr id="1649" name="Google Shape;1649;p136"/>
          <p:cNvSpPr/>
          <p:nvPr/>
        </p:nvSpPr>
        <p:spPr>
          <a:xfrm>
            <a:off x="1139400" y="15877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Comprendre les besoins de l’entreprise</a:t>
            </a:r>
            <a:endParaRPr>
              <a:latin typeface="Lato"/>
              <a:ea typeface="Lato"/>
              <a:cs typeface="Lato"/>
              <a:sym typeface="Lato"/>
            </a:endParaRPr>
          </a:p>
        </p:txBody>
      </p:sp>
      <p:sp>
        <p:nvSpPr>
          <p:cNvPr id="1650" name="Google Shape;1650;p136"/>
          <p:cNvSpPr/>
          <p:nvPr/>
        </p:nvSpPr>
        <p:spPr>
          <a:xfrm>
            <a:off x="3400625" y="15877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Définitions des contributions</a:t>
            </a:r>
            <a:endParaRPr>
              <a:latin typeface="Lato"/>
              <a:ea typeface="Lato"/>
              <a:cs typeface="Lato"/>
              <a:sym typeface="Lato"/>
            </a:endParaRPr>
          </a:p>
        </p:txBody>
      </p:sp>
      <p:sp>
        <p:nvSpPr>
          <p:cNvPr id="1651" name="Google Shape;1651;p136"/>
          <p:cNvSpPr/>
          <p:nvPr/>
        </p:nvSpPr>
        <p:spPr>
          <a:xfrm>
            <a:off x="5661850" y="15877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Cohérence avec les priorités</a:t>
            </a:r>
            <a:endParaRPr>
              <a:latin typeface="Lato"/>
              <a:ea typeface="Lato"/>
              <a:cs typeface="Lato"/>
              <a:sym typeface="Lato"/>
            </a:endParaRPr>
          </a:p>
        </p:txBody>
      </p:sp>
      <p:sp>
        <p:nvSpPr>
          <p:cNvPr id="1652" name="Google Shape;1652;p136"/>
          <p:cNvSpPr/>
          <p:nvPr/>
        </p:nvSpPr>
        <p:spPr>
          <a:xfrm>
            <a:off x="1139525" y="2353675"/>
            <a:ext cx="2108700" cy="214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La compréhension claire des objectifs et des besoins de l’entreprise permet de bien définir sa roadmap et sa stratégie.</a:t>
            </a:r>
            <a:endParaRPr>
              <a:latin typeface="Lato"/>
              <a:ea typeface="Lato"/>
              <a:cs typeface="Lato"/>
              <a:sym typeface="Lato"/>
            </a:endParaRPr>
          </a:p>
        </p:txBody>
      </p:sp>
      <p:sp>
        <p:nvSpPr>
          <p:cNvPr id="1653" name="Google Shape;1653;p136"/>
          <p:cNvSpPr/>
          <p:nvPr/>
        </p:nvSpPr>
        <p:spPr>
          <a:xfrm>
            <a:off x="3400625" y="2353675"/>
            <a:ext cx="2108700" cy="214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La réalisation des objectifs de l’entreprise passe par une gouvernance et des contributions clairement définies</a:t>
            </a:r>
            <a:endParaRPr>
              <a:latin typeface="Lato"/>
              <a:ea typeface="Lato"/>
              <a:cs typeface="Lato"/>
              <a:sym typeface="Lato"/>
            </a:endParaRPr>
          </a:p>
        </p:txBody>
      </p:sp>
      <p:sp>
        <p:nvSpPr>
          <p:cNvPr id="1654" name="Google Shape;1654;p136"/>
          <p:cNvSpPr/>
          <p:nvPr/>
        </p:nvSpPr>
        <p:spPr>
          <a:xfrm>
            <a:off x="5661725" y="2353675"/>
            <a:ext cx="2108700" cy="214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Pour garantir l’alignement stratégique, les investissements technologiques doivent être cohérents avec les priorités de l’entreprise.</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8"/>
        <p:cNvGrpSpPr/>
        <p:nvPr/>
      </p:nvGrpSpPr>
      <p:grpSpPr>
        <a:xfrm>
          <a:off x="0" y="0"/>
          <a:ext cx="0" cy="0"/>
          <a:chOff x="0" y="0"/>
          <a:chExt cx="0" cy="0"/>
        </a:xfrm>
      </p:grpSpPr>
      <p:sp>
        <p:nvSpPr>
          <p:cNvPr id="1659" name="Google Shape;1659;p1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Gestion des risques des SI</a:t>
            </a:r>
            <a:endParaRPr/>
          </a:p>
        </p:txBody>
      </p:sp>
      <p:sp>
        <p:nvSpPr>
          <p:cNvPr id="1660" name="Google Shape;1660;p137"/>
          <p:cNvSpPr/>
          <p:nvPr/>
        </p:nvSpPr>
        <p:spPr>
          <a:xfrm>
            <a:off x="1297500" y="15534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Identification des risques</a:t>
            </a:r>
            <a:endParaRPr>
              <a:latin typeface="Lato"/>
              <a:ea typeface="Lato"/>
              <a:cs typeface="Lato"/>
              <a:sym typeface="Lato"/>
            </a:endParaRPr>
          </a:p>
        </p:txBody>
      </p:sp>
      <p:sp>
        <p:nvSpPr>
          <p:cNvPr id="1661" name="Google Shape;1661;p137"/>
          <p:cNvSpPr/>
          <p:nvPr/>
        </p:nvSpPr>
        <p:spPr>
          <a:xfrm>
            <a:off x="3644450" y="15534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Evaluation des risques</a:t>
            </a:r>
            <a:endParaRPr>
              <a:latin typeface="Lato"/>
              <a:ea typeface="Lato"/>
              <a:cs typeface="Lato"/>
              <a:sym typeface="Lato"/>
            </a:endParaRPr>
          </a:p>
        </p:txBody>
      </p:sp>
      <p:sp>
        <p:nvSpPr>
          <p:cNvPr id="1662" name="Google Shape;1662;p137"/>
          <p:cNvSpPr/>
          <p:nvPr/>
        </p:nvSpPr>
        <p:spPr>
          <a:xfrm>
            <a:off x="5991400" y="1553400"/>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des risques</a:t>
            </a:r>
            <a:endParaRPr>
              <a:latin typeface="Lato"/>
              <a:ea typeface="Lato"/>
              <a:cs typeface="Lato"/>
              <a:sym typeface="Lato"/>
            </a:endParaRPr>
          </a:p>
        </p:txBody>
      </p:sp>
      <p:sp>
        <p:nvSpPr>
          <p:cNvPr id="1663" name="Google Shape;1663;p137"/>
          <p:cNvSpPr/>
          <p:nvPr/>
        </p:nvSpPr>
        <p:spPr>
          <a:xfrm>
            <a:off x="1320750" y="2424750"/>
            <a:ext cx="2062200" cy="2396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L’identification des risques liés aux SI est le premier pas pour une gestion efficace des SI</a:t>
            </a:r>
            <a:endParaRPr>
              <a:latin typeface="Lato"/>
              <a:ea typeface="Lato"/>
              <a:cs typeface="Lato"/>
              <a:sym typeface="Lato"/>
            </a:endParaRPr>
          </a:p>
        </p:txBody>
      </p:sp>
      <p:sp>
        <p:nvSpPr>
          <p:cNvPr id="1664" name="Google Shape;1664;p137"/>
          <p:cNvSpPr/>
          <p:nvPr/>
        </p:nvSpPr>
        <p:spPr>
          <a:xfrm>
            <a:off x="3667700" y="2424750"/>
            <a:ext cx="2062200" cy="2396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L’évaluation des risques informatiques permet de déterminer leur gravité et de prioriser les actions de gestion des risques</a:t>
            </a:r>
            <a:endParaRPr>
              <a:latin typeface="Lato"/>
              <a:ea typeface="Lato"/>
              <a:cs typeface="Lato"/>
              <a:sym typeface="Lato"/>
            </a:endParaRPr>
          </a:p>
        </p:txBody>
      </p:sp>
      <p:sp>
        <p:nvSpPr>
          <p:cNvPr id="1665" name="Google Shape;1665;p137"/>
          <p:cNvSpPr/>
          <p:nvPr/>
        </p:nvSpPr>
        <p:spPr>
          <a:xfrm>
            <a:off x="6014650" y="2424750"/>
            <a:ext cx="2062200" cy="2396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Vise à réduire les vulnérabilités des SI et à garantir la continuité des opérations. Elle inclut également des mécanismes de contrôle et de surveillance pour détecter et prévenir les risques potentiels</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9"/>
        <p:cNvGrpSpPr/>
        <p:nvPr/>
      </p:nvGrpSpPr>
      <p:grpSpPr>
        <a:xfrm>
          <a:off x="0" y="0"/>
          <a:ext cx="0" cy="0"/>
          <a:chOff x="0" y="0"/>
          <a:chExt cx="0" cy="0"/>
        </a:xfrm>
      </p:grpSpPr>
      <p:sp>
        <p:nvSpPr>
          <p:cNvPr id="1670" name="Google Shape;1670;p13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Sécurité des systèmes d’information</a:t>
            </a:r>
            <a:endParaRPr/>
          </a:p>
        </p:txBody>
      </p:sp>
      <p:sp>
        <p:nvSpPr>
          <p:cNvPr id="1671" name="Google Shape;1671;p138"/>
          <p:cNvSpPr/>
          <p:nvPr/>
        </p:nvSpPr>
        <p:spPr>
          <a:xfrm>
            <a:off x="1457225" y="1504475"/>
            <a:ext cx="2638500" cy="74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Protection des données</a:t>
            </a:r>
            <a:endParaRPr>
              <a:latin typeface="Lato"/>
              <a:ea typeface="Lato"/>
              <a:cs typeface="Lato"/>
              <a:sym typeface="Lato"/>
            </a:endParaRPr>
          </a:p>
        </p:txBody>
      </p:sp>
      <p:sp>
        <p:nvSpPr>
          <p:cNvPr id="1672" name="Google Shape;1672;p138"/>
          <p:cNvSpPr/>
          <p:nvPr/>
        </p:nvSpPr>
        <p:spPr>
          <a:xfrm>
            <a:off x="4572000" y="1504475"/>
            <a:ext cx="2638500" cy="74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des risques</a:t>
            </a:r>
            <a:endParaRPr>
              <a:latin typeface="Lato"/>
              <a:ea typeface="Lato"/>
              <a:cs typeface="Lato"/>
              <a:sym typeface="Lato"/>
            </a:endParaRPr>
          </a:p>
        </p:txBody>
      </p:sp>
      <p:sp>
        <p:nvSpPr>
          <p:cNvPr id="1673" name="Google Shape;1673;p138"/>
          <p:cNvSpPr/>
          <p:nvPr/>
        </p:nvSpPr>
        <p:spPr>
          <a:xfrm>
            <a:off x="1457225" y="2571750"/>
            <a:ext cx="2638500" cy="74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Sécurité des réseaux</a:t>
            </a:r>
            <a:endParaRPr>
              <a:latin typeface="Lato"/>
              <a:ea typeface="Lato"/>
              <a:cs typeface="Lato"/>
              <a:sym typeface="Lato"/>
            </a:endParaRPr>
          </a:p>
        </p:txBody>
      </p:sp>
      <p:sp>
        <p:nvSpPr>
          <p:cNvPr id="1674" name="Google Shape;1674;p138"/>
          <p:cNvSpPr/>
          <p:nvPr/>
        </p:nvSpPr>
        <p:spPr>
          <a:xfrm>
            <a:off x="4572000" y="2571750"/>
            <a:ext cx="2638500" cy="74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des incidents de sécurité</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8"/>
        <p:cNvGrpSpPr/>
        <p:nvPr/>
      </p:nvGrpSpPr>
      <p:grpSpPr>
        <a:xfrm>
          <a:off x="0" y="0"/>
          <a:ext cx="0" cy="0"/>
          <a:chOff x="0" y="0"/>
          <a:chExt cx="0" cy="0"/>
        </a:xfrm>
      </p:grpSpPr>
      <p:sp>
        <p:nvSpPr>
          <p:cNvPr id="1679" name="Google Shape;1679;p13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Stockage des données et Data Manager</a:t>
            </a:r>
            <a:endParaRPr/>
          </a:p>
        </p:txBody>
      </p:sp>
      <p:sp>
        <p:nvSpPr>
          <p:cNvPr id="1680" name="Google Shape;1680;p13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Le rôle de Data Manager est de garantir la disponibilité et l’intégrité des données de l’entreprise en gérant leur stockage, leur utilisation et leur processus. Les responsabilité du Data Manager comprennent : </a:t>
            </a:r>
            <a:endParaRPr/>
          </a:p>
          <a:p>
            <a:pPr marL="457200" lvl="0" indent="-311150" algn="l" rtl="0">
              <a:spcBef>
                <a:spcPts val="1600"/>
              </a:spcBef>
              <a:spcAft>
                <a:spcPts val="0"/>
              </a:spcAft>
              <a:buSzPts val="1300"/>
              <a:buChar char="●"/>
            </a:pPr>
            <a:r>
              <a:rPr lang="fr"/>
              <a:t>De s’assurer que les données sont stockées de manière sécurisée et conformes aux politiques de sécurité des données de l’entreprise.</a:t>
            </a:r>
            <a:endParaRPr/>
          </a:p>
          <a:p>
            <a:pPr marL="457200" lvl="0" indent="-311150" algn="l" rtl="0">
              <a:spcBef>
                <a:spcPts val="0"/>
              </a:spcBef>
              <a:spcAft>
                <a:spcPts val="0"/>
              </a:spcAft>
              <a:buSzPts val="1300"/>
              <a:buChar char="●"/>
            </a:pPr>
            <a:r>
              <a:rPr lang="fr"/>
              <a:t>De déterminer les stratégies de sauvegarde et de récupération des données pour minimiser les pertes de données en cas de panne.</a:t>
            </a:r>
            <a:endParaRPr/>
          </a:p>
          <a:p>
            <a:pPr marL="457200" lvl="0" indent="-311150" algn="l" rtl="0">
              <a:spcBef>
                <a:spcPts val="0"/>
              </a:spcBef>
              <a:spcAft>
                <a:spcPts val="0"/>
              </a:spcAft>
              <a:buSzPts val="1300"/>
              <a:buChar char="●"/>
            </a:pPr>
            <a:r>
              <a:rPr lang="fr"/>
              <a:t>De surveiller l’utilisation des données et garantir leur qualité pour assurer leur intégrité et leur utilisation</a:t>
            </a:r>
            <a:endParaRPr/>
          </a:p>
          <a:p>
            <a:pPr marL="457200" lvl="0" indent="-311150" algn="l" rtl="0">
              <a:spcBef>
                <a:spcPts val="0"/>
              </a:spcBef>
              <a:spcAft>
                <a:spcPts val="0"/>
              </a:spcAft>
              <a:buSzPts val="1300"/>
              <a:buChar char="●"/>
            </a:pPr>
            <a:r>
              <a:rPr lang="fr"/>
              <a:t>D’assurer l’accès approprié aux données pour les utilisateurs autorisés tout en protégeant les données sensibles contre les accès non autorisés.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14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L’auditeur : Audit et évaluation des systèmes d'information</a:t>
            </a:r>
            <a:endParaRPr/>
          </a:p>
        </p:txBody>
      </p:sp>
      <p:sp>
        <p:nvSpPr>
          <p:cNvPr id="1686" name="Google Shape;1686;p140"/>
          <p:cNvSpPr/>
          <p:nvPr/>
        </p:nvSpPr>
        <p:spPr>
          <a:xfrm>
            <a:off x="1297500" y="1534800"/>
            <a:ext cx="2760000" cy="712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Identifier les forces et les faiblesses des SI</a:t>
            </a:r>
            <a:endParaRPr>
              <a:latin typeface="Lato"/>
              <a:ea typeface="Lato"/>
              <a:cs typeface="Lato"/>
              <a:sym typeface="Lato"/>
            </a:endParaRPr>
          </a:p>
        </p:txBody>
      </p:sp>
      <p:sp>
        <p:nvSpPr>
          <p:cNvPr id="1687" name="Google Shape;1687;p140"/>
          <p:cNvSpPr/>
          <p:nvPr/>
        </p:nvSpPr>
        <p:spPr>
          <a:xfrm>
            <a:off x="1297500" y="3132825"/>
            <a:ext cx="2638500" cy="743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Vérifier la conformité</a:t>
            </a:r>
            <a:endParaRPr>
              <a:latin typeface="Lato"/>
              <a:ea typeface="Lato"/>
              <a:cs typeface="Lato"/>
              <a:sym typeface="Lato"/>
            </a:endParaRPr>
          </a:p>
        </p:txBody>
      </p:sp>
      <p:sp>
        <p:nvSpPr>
          <p:cNvPr id="1688" name="Google Shape;1688;p140"/>
          <p:cNvSpPr/>
          <p:nvPr/>
        </p:nvSpPr>
        <p:spPr>
          <a:xfrm>
            <a:off x="5210625" y="1534800"/>
            <a:ext cx="2760000" cy="712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Evaluer la performance des systèmes d’information</a:t>
            </a:r>
            <a:endParaRPr>
              <a:latin typeface="Lato"/>
              <a:ea typeface="Lato"/>
              <a:cs typeface="Lato"/>
              <a:sym typeface="Lato"/>
            </a:endParaRPr>
          </a:p>
        </p:txBody>
      </p:sp>
      <p:sp>
        <p:nvSpPr>
          <p:cNvPr id="1689" name="Google Shape;1689;p140"/>
          <p:cNvSpPr/>
          <p:nvPr/>
        </p:nvSpPr>
        <p:spPr>
          <a:xfrm>
            <a:off x="5210625" y="3163125"/>
            <a:ext cx="2760000" cy="712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Proposer des améliorations et des solutions</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sp>
        <p:nvSpPr>
          <p:cNvPr id="1694" name="Google Shape;1694;p141"/>
          <p:cNvSpPr/>
          <p:nvPr/>
        </p:nvSpPr>
        <p:spPr>
          <a:xfrm>
            <a:off x="1515600" y="1461475"/>
            <a:ext cx="5680500" cy="3051900"/>
          </a:xfrm>
          <a:prstGeom prst="rect">
            <a:avLst/>
          </a:prstGeom>
          <a:noFill/>
          <a:ln w="28575" cap="flat" cmpd="sng">
            <a:solidFill>
              <a:srgbClr val="FF00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4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Gestion des données et de l’analytique RH</a:t>
            </a:r>
            <a:endParaRPr/>
          </a:p>
        </p:txBody>
      </p:sp>
      <p:sp>
        <p:nvSpPr>
          <p:cNvPr id="1696" name="Google Shape;1696;p141"/>
          <p:cNvSpPr/>
          <p:nvPr/>
        </p:nvSpPr>
        <p:spPr>
          <a:xfrm>
            <a:off x="1297500" y="1034900"/>
            <a:ext cx="7038900" cy="3375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 sz="1300">
                <a:solidFill>
                  <a:schemeClr val="lt1"/>
                </a:solidFill>
                <a:latin typeface="Lato"/>
                <a:ea typeface="Lato"/>
                <a:cs typeface="Lato"/>
                <a:sym typeface="Lato"/>
              </a:rPr>
              <a:t>Reporting et génération de rapports</a:t>
            </a:r>
            <a:endParaRPr>
              <a:solidFill>
                <a:schemeClr val="lt1"/>
              </a:solidFill>
            </a:endParaRPr>
          </a:p>
        </p:txBody>
      </p:sp>
      <p:sp>
        <p:nvSpPr>
          <p:cNvPr id="1697" name="Google Shape;1697;p141"/>
          <p:cNvSpPr/>
          <p:nvPr/>
        </p:nvSpPr>
        <p:spPr>
          <a:xfrm>
            <a:off x="1058825" y="4698600"/>
            <a:ext cx="7378500" cy="3087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 sz="1300">
                <a:solidFill>
                  <a:schemeClr val="lt1"/>
                </a:solidFill>
                <a:latin typeface="Lato"/>
                <a:ea typeface="Lato"/>
                <a:cs typeface="Lato"/>
                <a:sym typeface="Lato"/>
              </a:rPr>
              <a:t>Tableaux de bord et visualisations</a:t>
            </a:r>
            <a:endParaRPr>
              <a:solidFill>
                <a:schemeClr val="lt1"/>
              </a:solidFill>
            </a:endParaRPr>
          </a:p>
        </p:txBody>
      </p:sp>
      <p:sp>
        <p:nvSpPr>
          <p:cNvPr id="1698" name="Google Shape;1698;p141"/>
          <p:cNvSpPr/>
          <p:nvPr/>
        </p:nvSpPr>
        <p:spPr>
          <a:xfrm>
            <a:off x="2000750" y="20780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Effectif</a:t>
            </a:r>
            <a:endParaRPr/>
          </a:p>
        </p:txBody>
      </p:sp>
      <p:sp>
        <p:nvSpPr>
          <p:cNvPr id="1699" name="Google Shape;1699;p141"/>
          <p:cNvSpPr/>
          <p:nvPr/>
        </p:nvSpPr>
        <p:spPr>
          <a:xfrm>
            <a:off x="2000750" y="24016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Absentéisme</a:t>
            </a:r>
            <a:endParaRPr/>
          </a:p>
        </p:txBody>
      </p:sp>
      <p:sp>
        <p:nvSpPr>
          <p:cNvPr id="1700" name="Google Shape;1700;p141"/>
          <p:cNvSpPr/>
          <p:nvPr/>
        </p:nvSpPr>
        <p:spPr>
          <a:xfrm>
            <a:off x="2000750" y="2723088"/>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Rémunération</a:t>
            </a:r>
            <a:endParaRPr sz="1300"/>
          </a:p>
        </p:txBody>
      </p:sp>
      <p:sp>
        <p:nvSpPr>
          <p:cNvPr id="1701" name="Google Shape;1701;p141"/>
          <p:cNvSpPr/>
          <p:nvPr/>
        </p:nvSpPr>
        <p:spPr>
          <a:xfrm>
            <a:off x="2000750" y="30445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Performance</a:t>
            </a:r>
            <a:endParaRPr sz="1300"/>
          </a:p>
        </p:txBody>
      </p:sp>
      <p:sp>
        <p:nvSpPr>
          <p:cNvPr id="1702" name="Google Shape;1702;p141"/>
          <p:cNvSpPr/>
          <p:nvPr/>
        </p:nvSpPr>
        <p:spPr>
          <a:xfrm>
            <a:off x="2000750" y="33681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Diversité</a:t>
            </a:r>
            <a:endParaRPr sz="1300"/>
          </a:p>
        </p:txBody>
      </p:sp>
      <p:sp>
        <p:nvSpPr>
          <p:cNvPr id="1703" name="Google Shape;1703;p141"/>
          <p:cNvSpPr/>
          <p:nvPr/>
        </p:nvSpPr>
        <p:spPr>
          <a:xfrm>
            <a:off x="2000750" y="3694125"/>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a:t>
            </a:r>
            <a:endParaRPr sz="1300"/>
          </a:p>
        </p:txBody>
      </p:sp>
      <p:sp>
        <p:nvSpPr>
          <p:cNvPr id="1704" name="Google Shape;1704;p141"/>
          <p:cNvSpPr/>
          <p:nvPr/>
        </p:nvSpPr>
        <p:spPr>
          <a:xfrm>
            <a:off x="1712900" y="1951350"/>
            <a:ext cx="1873500" cy="2149200"/>
          </a:xfrm>
          <a:prstGeom prst="rect">
            <a:avLst/>
          </a:prstGeom>
          <a:noFill/>
          <a:ln w="28575" cap="flat" cmpd="sng">
            <a:solidFill>
              <a:srgbClr val="00FFFF"/>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41"/>
          <p:cNvSpPr txBox="1"/>
          <p:nvPr/>
        </p:nvSpPr>
        <p:spPr>
          <a:xfrm>
            <a:off x="7196095" y="1461468"/>
            <a:ext cx="683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SaaS</a:t>
            </a:r>
            <a:endParaRPr b="1">
              <a:solidFill>
                <a:srgbClr val="FF0000"/>
              </a:solidFill>
              <a:latin typeface="Lato"/>
              <a:ea typeface="Lato"/>
              <a:cs typeface="Lato"/>
              <a:sym typeface="Lato"/>
            </a:endParaRPr>
          </a:p>
        </p:txBody>
      </p:sp>
      <p:sp>
        <p:nvSpPr>
          <p:cNvPr id="1706" name="Google Shape;1706;p141"/>
          <p:cNvSpPr txBox="1"/>
          <p:nvPr/>
        </p:nvSpPr>
        <p:spPr>
          <a:xfrm>
            <a:off x="2327145" y="1417405"/>
            <a:ext cx="683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00FFFF"/>
                </a:solidFill>
                <a:latin typeface="Lato"/>
                <a:ea typeface="Lato"/>
                <a:cs typeface="Lato"/>
                <a:sym typeface="Lato"/>
              </a:rPr>
              <a:t>Raw Data</a:t>
            </a:r>
            <a:endParaRPr b="1">
              <a:solidFill>
                <a:srgbClr val="00FFFF"/>
              </a:solidFill>
              <a:latin typeface="Lato"/>
              <a:ea typeface="Lato"/>
              <a:cs typeface="Lato"/>
              <a:sym typeface="Lato"/>
            </a:endParaRPr>
          </a:p>
        </p:txBody>
      </p:sp>
      <p:grpSp>
        <p:nvGrpSpPr>
          <p:cNvPr id="1707" name="Google Shape;1707;p141"/>
          <p:cNvGrpSpPr/>
          <p:nvPr/>
        </p:nvGrpSpPr>
        <p:grpSpPr>
          <a:xfrm>
            <a:off x="7807060" y="2246280"/>
            <a:ext cx="1014300" cy="904282"/>
            <a:chOff x="727922" y="2894453"/>
            <a:chExt cx="1014300" cy="904282"/>
          </a:xfrm>
        </p:grpSpPr>
        <p:pic>
          <p:nvPicPr>
            <p:cNvPr id="1708" name="Google Shape;1708;p141"/>
            <p:cNvPicPr preferRelativeResize="0"/>
            <p:nvPr/>
          </p:nvPicPr>
          <p:blipFill>
            <a:blip r:embed="rId3">
              <a:alphaModFix/>
            </a:blip>
            <a:stretch>
              <a:fillRect/>
            </a:stretch>
          </p:blipFill>
          <p:spPr>
            <a:xfrm flipH="1">
              <a:off x="954025" y="2896678"/>
              <a:ext cx="261900" cy="654750"/>
            </a:xfrm>
            <a:prstGeom prst="rect">
              <a:avLst/>
            </a:prstGeom>
            <a:noFill/>
            <a:ln>
              <a:noFill/>
            </a:ln>
          </p:spPr>
        </p:pic>
        <p:pic>
          <p:nvPicPr>
            <p:cNvPr id="1709" name="Google Shape;1709;p141"/>
            <p:cNvPicPr preferRelativeResize="0"/>
            <p:nvPr/>
          </p:nvPicPr>
          <p:blipFill>
            <a:blip r:embed="rId4">
              <a:alphaModFix/>
            </a:blip>
            <a:stretch>
              <a:fillRect/>
            </a:stretch>
          </p:blipFill>
          <p:spPr>
            <a:xfrm>
              <a:off x="1215926" y="2894453"/>
              <a:ext cx="327500" cy="659220"/>
            </a:xfrm>
            <a:prstGeom prst="rect">
              <a:avLst/>
            </a:prstGeom>
            <a:noFill/>
            <a:ln>
              <a:noFill/>
            </a:ln>
          </p:spPr>
        </p:pic>
        <p:sp>
          <p:nvSpPr>
            <p:cNvPr id="1710" name="Google Shape;1710;p141"/>
            <p:cNvSpPr txBox="1"/>
            <p:nvPr/>
          </p:nvSpPr>
          <p:spPr>
            <a:xfrm>
              <a:off x="727922" y="3398535"/>
              <a:ext cx="1014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RH</a:t>
              </a:r>
              <a:endParaRPr>
                <a:solidFill>
                  <a:schemeClr val="lt1"/>
                </a:solidFill>
                <a:latin typeface="Lato"/>
                <a:ea typeface="Lato"/>
                <a:cs typeface="Lato"/>
                <a:sym typeface="Lato"/>
              </a:endParaRPr>
            </a:p>
          </p:txBody>
        </p:sp>
      </p:grpSp>
      <p:pic>
        <p:nvPicPr>
          <p:cNvPr id="1711" name="Google Shape;1711;p141"/>
          <p:cNvPicPr preferRelativeResize="0"/>
          <p:nvPr/>
        </p:nvPicPr>
        <p:blipFill>
          <a:blip r:embed="rId5">
            <a:alphaModFix/>
          </a:blip>
          <a:stretch>
            <a:fillRect/>
          </a:stretch>
        </p:blipFill>
        <p:spPr>
          <a:xfrm>
            <a:off x="5639875" y="1861675"/>
            <a:ext cx="1014300" cy="1014300"/>
          </a:xfrm>
          <a:prstGeom prst="rect">
            <a:avLst/>
          </a:prstGeom>
          <a:noFill/>
          <a:ln>
            <a:noFill/>
          </a:ln>
        </p:spPr>
      </p:pic>
      <p:cxnSp>
        <p:nvCxnSpPr>
          <p:cNvPr id="1712" name="Google Shape;1712;p141"/>
          <p:cNvCxnSpPr>
            <a:stCxn id="1704" idx="3"/>
            <a:endCxn id="1711" idx="1"/>
          </p:cNvCxnSpPr>
          <p:nvPr/>
        </p:nvCxnSpPr>
        <p:spPr>
          <a:xfrm rot="10800000" flipH="1">
            <a:off x="3586400" y="2368950"/>
            <a:ext cx="2053500" cy="657000"/>
          </a:xfrm>
          <a:prstGeom prst="bentConnector3">
            <a:avLst>
              <a:gd name="adj1" fmla="val 49999"/>
            </a:avLst>
          </a:prstGeom>
          <a:noFill/>
          <a:ln w="19050" cap="flat" cmpd="sng">
            <a:solidFill>
              <a:schemeClr val="dk2"/>
            </a:solidFill>
            <a:prstDash val="solid"/>
            <a:round/>
            <a:headEnd type="triangle" w="med" len="med"/>
            <a:tailEnd type="triangle" w="med" len="med"/>
          </a:ln>
        </p:spPr>
      </p:cxnSp>
      <p:pic>
        <p:nvPicPr>
          <p:cNvPr id="1713" name="Google Shape;1713;p141"/>
          <p:cNvPicPr preferRelativeResize="0"/>
          <p:nvPr/>
        </p:nvPicPr>
        <p:blipFill>
          <a:blip r:embed="rId6">
            <a:alphaModFix/>
          </a:blip>
          <a:stretch>
            <a:fillRect/>
          </a:stretch>
        </p:blipFill>
        <p:spPr>
          <a:xfrm>
            <a:off x="5634775" y="2978169"/>
            <a:ext cx="1024494" cy="1014300"/>
          </a:xfrm>
          <a:prstGeom prst="rect">
            <a:avLst/>
          </a:prstGeom>
          <a:noFill/>
          <a:ln>
            <a:noFill/>
          </a:ln>
        </p:spPr>
      </p:pic>
      <p:cxnSp>
        <p:nvCxnSpPr>
          <p:cNvPr id="1714" name="Google Shape;1714;p141"/>
          <p:cNvCxnSpPr>
            <a:stCxn id="1704" idx="3"/>
            <a:endCxn id="1713" idx="1"/>
          </p:cNvCxnSpPr>
          <p:nvPr/>
        </p:nvCxnSpPr>
        <p:spPr>
          <a:xfrm>
            <a:off x="3586400" y="3025950"/>
            <a:ext cx="2048400" cy="459300"/>
          </a:xfrm>
          <a:prstGeom prst="bentConnector3">
            <a:avLst>
              <a:gd name="adj1" fmla="val 49999"/>
            </a:avLst>
          </a:prstGeom>
          <a:noFill/>
          <a:ln w="19050" cap="flat" cmpd="sng">
            <a:solidFill>
              <a:schemeClr val="dk2"/>
            </a:solidFill>
            <a:prstDash val="solid"/>
            <a:round/>
            <a:headEnd type="triangle" w="med" len="med"/>
            <a:tailEnd type="stealth" w="med" len="med"/>
          </a:ln>
        </p:spPr>
      </p:cxnSp>
      <p:cxnSp>
        <p:nvCxnSpPr>
          <p:cNvPr id="1715" name="Google Shape;1715;p141"/>
          <p:cNvCxnSpPr>
            <a:stCxn id="1710" idx="1"/>
            <a:endCxn id="1711" idx="3"/>
          </p:cNvCxnSpPr>
          <p:nvPr/>
        </p:nvCxnSpPr>
        <p:spPr>
          <a:xfrm rot="10800000">
            <a:off x="6654160" y="2368762"/>
            <a:ext cx="1152900" cy="581700"/>
          </a:xfrm>
          <a:prstGeom prst="curvedConnector3">
            <a:avLst>
              <a:gd name="adj1" fmla="val 49999"/>
            </a:avLst>
          </a:prstGeom>
          <a:noFill/>
          <a:ln w="19050" cap="flat" cmpd="sng">
            <a:solidFill>
              <a:schemeClr val="dk2"/>
            </a:solidFill>
            <a:prstDash val="solid"/>
            <a:round/>
            <a:headEnd type="none" w="med" len="med"/>
            <a:tailEnd type="triangle" w="med" len="med"/>
          </a:ln>
        </p:spPr>
      </p:cxnSp>
      <p:cxnSp>
        <p:nvCxnSpPr>
          <p:cNvPr id="1716" name="Google Shape;1716;p141"/>
          <p:cNvCxnSpPr>
            <a:stCxn id="1710" idx="1"/>
            <a:endCxn id="1713" idx="3"/>
          </p:cNvCxnSpPr>
          <p:nvPr/>
        </p:nvCxnSpPr>
        <p:spPr>
          <a:xfrm flipH="1">
            <a:off x="6659260" y="2950462"/>
            <a:ext cx="1147800" cy="534900"/>
          </a:xfrm>
          <a:prstGeom prst="curvedConnector3">
            <a:avLst>
              <a:gd name="adj1" fmla="val 50000"/>
            </a:avLst>
          </a:prstGeom>
          <a:noFill/>
          <a:ln w="19050" cap="flat" cmpd="sng">
            <a:solidFill>
              <a:schemeClr val="dk2"/>
            </a:solidFill>
            <a:prstDash val="solid"/>
            <a:round/>
            <a:headEnd type="none" w="med" len="med"/>
            <a:tailEnd type="stealth" w="med" len="med"/>
          </a:ln>
        </p:spPr>
      </p:cxnSp>
      <p:sp>
        <p:nvSpPr>
          <p:cNvPr id="1717" name="Google Shape;1717;p141"/>
          <p:cNvSpPr/>
          <p:nvPr/>
        </p:nvSpPr>
        <p:spPr>
          <a:xfrm>
            <a:off x="3673838" y="3763050"/>
            <a:ext cx="1873500" cy="3375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Automatisation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21"/>
        <p:cNvGrpSpPr/>
        <p:nvPr/>
      </p:nvGrpSpPr>
      <p:grpSpPr>
        <a:xfrm>
          <a:off x="0" y="0"/>
          <a:ext cx="0" cy="0"/>
          <a:chOff x="0" y="0"/>
          <a:chExt cx="0" cy="0"/>
        </a:xfrm>
      </p:grpSpPr>
      <p:sp>
        <p:nvSpPr>
          <p:cNvPr id="1722" name="Google Shape;1722;p14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Gestion des données et de l’analytique RH</a:t>
            </a:r>
            <a:endParaRPr/>
          </a:p>
        </p:txBody>
      </p:sp>
      <p:sp>
        <p:nvSpPr>
          <p:cNvPr id="1723" name="Google Shape;1723;p142"/>
          <p:cNvSpPr/>
          <p:nvPr/>
        </p:nvSpPr>
        <p:spPr>
          <a:xfrm>
            <a:off x="1297500" y="1034900"/>
            <a:ext cx="7414200" cy="3255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 sz="1300">
                <a:solidFill>
                  <a:schemeClr val="lt1"/>
                </a:solidFill>
                <a:latin typeface="Lato"/>
                <a:ea typeface="Lato"/>
                <a:cs typeface="Lato"/>
                <a:sym typeface="Lato"/>
              </a:rPr>
              <a:t>Analyse prédictive</a:t>
            </a:r>
            <a:endParaRPr>
              <a:solidFill>
                <a:schemeClr val="lt1"/>
              </a:solidFill>
            </a:endParaRPr>
          </a:p>
        </p:txBody>
      </p:sp>
      <p:sp>
        <p:nvSpPr>
          <p:cNvPr id="1724" name="Google Shape;1724;p142"/>
          <p:cNvSpPr/>
          <p:nvPr/>
        </p:nvSpPr>
        <p:spPr>
          <a:xfrm>
            <a:off x="155150" y="1652425"/>
            <a:ext cx="7196100" cy="3051900"/>
          </a:xfrm>
          <a:prstGeom prst="rect">
            <a:avLst/>
          </a:prstGeom>
          <a:noFill/>
          <a:ln w="28575" cap="flat" cmpd="sng">
            <a:solidFill>
              <a:srgbClr val="FF00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42"/>
          <p:cNvSpPr/>
          <p:nvPr/>
        </p:nvSpPr>
        <p:spPr>
          <a:xfrm>
            <a:off x="640300" y="22689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Effectif</a:t>
            </a:r>
            <a:endParaRPr/>
          </a:p>
        </p:txBody>
      </p:sp>
      <p:sp>
        <p:nvSpPr>
          <p:cNvPr id="1726" name="Google Shape;1726;p142"/>
          <p:cNvSpPr/>
          <p:nvPr/>
        </p:nvSpPr>
        <p:spPr>
          <a:xfrm>
            <a:off x="640300" y="25926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Absentéisme</a:t>
            </a:r>
            <a:endParaRPr/>
          </a:p>
        </p:txBody>
      </p:sp>
      <p:sp>
        <p:nvSpPr>
          <p:cNvPr id="1727" name="Google Shape;1727;p142"/>
          <p:cNvSpPr/>
          <p:nvPr/>
        </p:nvSpPr>
        <p:spPr>
          <a:xfrm>
            <a:off x="640300" y="2914038"/>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Rémunération</a:t>
            </a:r>
            <a:endParaRPr sz="1300"/>
          </a:p>
        </p:txBody>
      </p:sp>
      <p:sp>
        <p:nvSpPr>
          <p:cNvPr id="1728" name="Google Shape;1728;p142"/>
          <p:cNvSpPr/>
          <p:nvPr/>
        </p:nvSpPr>
        <p:spPr>
          <a:xfrm>
            <a:off x="640300" y="32354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Performance</a:t>
            </a:r>
            <a:endParaRPr sz="1300"/>
          </a:p>
        </p:txBody>
      </p:sp>
      <p:sp>
        <p:nvSpPr>
          <p:cNvPr id="1729" name="Google Shape;1729;p142"/>
          <p:cNvSpPr/>
          <p:nvPr/>
        </p:nvSpPr>
        <p:spPr>
          <a:xfrm>
            <a:off x="640300" y="35591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Diversité</a:t>
            </a:r>
            <a:endParaRPr sz="1300"/>
          </a:p>
        </p:txBody>
      </p:sp>
      <p:sp>
        <p:nvSpPr>
          <p:cNvPr id="1730" name="Google Shape;1730;p142"/>
          <p:cNvSpPr/>
          <p:nvPr/>
        </p:nvSpPr>
        <p:spPr>
          <a:xfrm>
            <a:off x="640300" y="3885075"/>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a:t>
            </a:r>
            <a:endParaRPr sz="1300"/>
          </a:p>
        </p:txBody>
      </p:sp>
      <p:sp>
        <p:nvSpPr>
          <p:cNvPr id="1731" name="Google Shape;1731;p142"/>
          <p:cNvSpPr/>
          <p:nvPr/>
        </p:nvSpPr>
        <p:spPr>
          <a:xfrm>
            <a:off x="352450" y="2142300"/>
            <a:ext cx="1873500" cy="2149200"/>
          </a:xfrm>
          <a:prstGeom prst="rect">
            <a:avLst/>
          </a:prstGeom>
          <a:noFill/>
          <a:ln w="28575" cap="flat" cmpd="sng">
            <a:solidFill>
              <a:srgbClr val="00FFFF"/>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42"/>
          <p:cNvSpPr txBox="1"/>
          <p:nvPr/>
        </p:nvSpPr>
        <p:spPr>
          <a:xfrm>
            <a:off x="7410920" y="1608343"/>
            <a:ext cx="683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SaaS</a:t>
            </a:r>
            <a:endParaRPr b="1">
              <a:solidFill>
                <a:srgbClr val="FF0000"/>
              </a:solidFill>
              <a:latin typeface="Lato"/>
              <a:ea typeface="Lato"/>
              <a:cs typeface="Lato"/>
              <a:sym typeface="Lato"/>
            </a:endParaRPr>
          </a:p>
        </p:txBody>
      </p:sp>
      <p:sp>
        <p:nvSpPr>
          <p:cNvPr id="1733" name="Google Shape;1733;p142"/>
          <p:cNvSpPr txBox="1"/>
          <p:nvPr/>
        </p:nvSpPr>
        <p:spPr>
          <a:xfrm>
            <a:off x="966695" y="1608355"/>
            <a:ext cx="683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00FFFF"/>
                </a:solidFill>
                <a:latin typeface="Lato"/>
                <a:ea typeface="Lato"/>
                <a:cs typeface="Lato"/>
                <a:sym typeface="Lato"/>
              </a:rPr>
              <a:t>Raw Data</a:t>
            </a:r>
            <a:endParaRPr b="1">
              <a:solidFill>
                <a:srgbClr val="00FFFF"/>
              </a:solidFill>
              <a:latin typeface="Lato"/>
              <a:ea typeface="Lato"/>
              <a:cs typeface="Lato"/>
              <a:sym typeface="Lato"/>
            </a:endParaRPr>
          </a:p>
        </p:txBody>
      </p:sp>
      <p:grpSp>
        <p:nvGrpSpPr>
          <p:cNvPr id="1734" name="Google Shape;1734;p142"/>
          <p:cNvGrpSpPr/>
          <p:nvPr/>
        </p:nvGrpSpPr>
        <p:grpSpPr>
          <a:xfrm>
            <a:off x="8029485" y="2764767"/>
            <a:ext cx="1014300" cy="904282"/>
            <a:chOff x="727922" y="2894453"/>
            <a:chExt cx="1014300" cy="904282"/>
          </a:xfrm>
        </p:grpSpPr>
        <p:pic>
          <p:nvPicPr>
            <p:cNvPr id="1735" name="Google Shape;1735;p142"/>
            <p:cNvPicPr preferRelativeResize="0"/>
            <p:nvPr/>
          </p:nvPicPr>
          <p:blipFill>
            <a:blip r:embed="rId3">
              <a:alphaModFix/>
            </a:blip>
            <a:stretch>
              <a:fillRect/>
            </a:stretch>
          </p:blipFill>
          <p:spPr>
            <a:xfrm flipH="1">
              <a:off x="954025" y="2896678"/>
              <a:ext cx="261900" cy="654750"/>
            </a:xfrm>
            <a:prstGeom prst="rect">
              <a:avLst/>
            </a:prstGeom>
            <a:noFill/>
            <a:ln>
              <a:noFill/>
            </a:ln>
          </p:spPr>
        </p:pic>
        <p:pic>
          <p:nvPicPr>
            <p:cNvPr id="1736" name="Google Shape;1736;p142"/>
            <p:cNvPicPr preferRelativeResize="0"/>
            <p:nvPr/>
          </p:nvPicPr>
          <p:blipFill>
            <a:blip r:embed="rId4">
              <a:alphaModFix/>
            </a:blip>
            <a:stretch>
              <a:fillRect/>
            </a:stretch>
          </p:blipFill>
          <p:spPr>
            <a:xfrm>
              <a:off x="1215926" y="2894453"/>
              <a:ext cx="327500" cy="659220"/>
            </a:xfrm>
            <a:prstGeom prst="rect">
              <a:avLst/>
            </a:prstGeom>
            <a:noFill/>
            <a:ln>
              <a:noFill/>
            </a:ln>
          </p:spPr>
        </p:pic>
        <p:sp>
          <p:nvSpPr>
            <p:cNvPr id="1737" name="Google Shape;1737;p142"/>
            <p:cNvSpPr txBox="1"/>
            <p:nvPr/>
          </p:nvSpPr>
          <p:spPr>
            <a:xfrm>
              <a:off x="727922" y="3398535"/>
              <a:ext cx="1014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RH</a:t>
              </a:r>
              <a:endParaRPr>
                <a:solidFill>
                  <a:schemeClr val="lt1"/>
                </a:solidFill>
                <a:latin typeface="Lato"/>
                <a:ea typeface="Lato"/>
                <a:cs typeface="Lato"/>
                <a:sym typeface="Lato"/>
              </a:endParaRPr>
            </a:p>
          </p:txBody>
        </p:sp>
      </p:grpSp>
      <p:pic>
        <p:nvPicPr>
          <p:cNvPr id="1738" name="Google Shape;1738;p142"/>
          <p:cNvPicPr preferRelativeResize="0"/>
          <p:nvPr/>
        </p:nvPicPr>
        <p:blipFill>
          <a:blip r:embed="rId5">
            <a:alphaModFix/>
          </a:blip>
          <a:stretch>
            <a:fillRect/>
          </a:stretch>
        </p:blipFill>
        <p:spPr>
          <a:xfrm>
            <a:off x="3365025" y="2451325"/>
            <a:ext cx="615600" cy="615600"/>
          </a:xfrm>
          <a:prstGeom prst="rect">
            <a:avLst/>
          </a:prstGeom>
          <a:noFill/>
          <a:ln>
            <a:noFill/>
          </a:ln>
        </p:spPr>
      </p:pic>
      <p:cxnSp>
        <p:nvCxnSpPr>
          <p:cNvPr id="1739" name="Google Shape;1739;p142"/>
          <p:cNvCxnSpPr>
            <a:stCxn id="1731" idx="3"/>
            <a:endCxn id="1738" idx="1"/>
          </p:cNvCxnSpPr>
          <p:nvPr/>
        </p:nvCxnSpPr>
        <p:spPr>
          <a:xfrm rot="10800000" flipH="1">
            <a:off x="2225950" y="2759100"/>
            <a:ext cx="1139100" cy="457800"/>
          </a:xfrm>
          <a:prstGeom prst="bentConnector3">
            <a:avLst>
              <a:gd name="adj1" fmla="val 49999"/>
            </a:avLst>
          </a:prstGeom>
          <a:noFill/>
          <a:ln w="19050" cap="flat" cmpd="sng">
            <a:solidFill>
              <a:schemeClr val="dk2"/>
            </a:solidFill>
            <a:prstDash val="solid"/>
            <a:round/>
            <a:headEnd type="triangle" w="med" len="med"/>
            <a:tailEnd type="triangle" w="med" len="med"/>
          </a:ln>
        </p:spPr>
      </p:cxnSp>
      <p:pic>
        <p:nvPicPr>
          <p:cNvPr id="1740" name="Google Shape;1740;p142"/>
          <p:cNvPicPr preferRelativeResize="0"/>
          <p:nvPr/>
        </p:nvPicPr>
        <p:blipFill>
          <a:blip r:embed="rId6">
            <a:alphaModFix/>
          </a:blip>
          <a:stretch>
            <a:fillRect/>
          </a:stretch>
        </p:blipFill>
        <p:spPr>
          <a:xfrm>
            <a:off x="3359925" y="3169123"/>
            <a:ext cx="615600" cy="609471"/>
          </a:xfrm>
          <a:prstGeom prst="rect">
            <a:avLst/>
          </a:prstGeom>
          <a:noFill/>
          <a:ln>
            <a:noFill/>
          </a:ln>
        </p:spPr>
      </p:pic>
      <p:cxnSp>
        <p:nvCxnSpPr>
          <p:cNvPr id="1741" name="Google Shape;1741;p142"/>
          <p:cNvCxnSpPr>
            <a:stCxn id="1731" idx="3"/>
            <a:endCxn id="1740" idx="1"/>
          </p:cNvCxnSpPr>
          <p:nvPr/>
        </p:nvCxnSpPr>
        <p:spPr>
          <a:xfrm>
            <a:off x="2225950" y="3216900"/>
            <a:ext cx="1134000" cy="257100"/>
          </a:xfrm>
          <a:prstGeom prst="bentConnector3">
            <a:avLst>
              <a:gd name="adj1" fmla="val 49999"/>
            </a:avLst>
          </a:prstGeom>
          <a:noFill/>
          <a:ln w="19050" cap="flat" cmpd="sng">
            <a:solidFill>
              <a:schemeClr val="dk2"/>
            </a:solidFill>
            <a:prstDash val="solid"/>
            <a:round/>
            <a:headEnd type="triangle" w="med" len="med"/>
            <a:tailEnd type="stealth" w="med" len="med"/>
          </a:ln>
        </p:spPr>
      </p:cxnSp>
      <p:sp>
        <p:nvSpPr>
          <p:cNvPr id="1742" name="Google Shape;1742;p142"/>
          <p:cNvSpPr/>
          <p:nvPr/>
        </p:nvSpPr>
        <p:spPr>
          <a:xfrm>
            <a:off x="2313400" y="3954000"/>
            <a:ext cx="1873500" cy="3375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43" name="Google Shape;1743;p142"/>
          <p:cNvSpPr txBox="1"/>
          <p:nvPr/>
        </p:nvSpPr>
        <p:spPr>
          <a:xfrm>
            <a:off x="2488392" y="4122060"/>
            <a:ext cx="143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solidFill>
                  <a:srgbClr val="00FF00"/>
                </a:solidFill>
                <a:latin typeface="Lato"/>
                <a:ea typeface="Lato"/>
                <a:cs typeface="Lato"/>
                <a:sym typeface="Lato"/>
              </a:rPr>
              <a:t>Automatisation</a:t>
            </a:r>
            <a:endParaRPr>
              <a:solidFill>
                <a:srgbClr val="00FF00"/>
              </a:solidFill>
              <a:latin typeface="Lato"/>
              <a:ea typeface="Lato"/>
              <a:cs typeface="Lato"/>
              <a:sym typeface="Lato"/>
            </a:endParaRPr>
          </a:p>
        </p:txBody>
      </p:sp>
      <p:sp>
        <p:nvSpPr>
          <p:cNvPr id="1744" name="Google Shape;1744;p142"/>
          <p:cNvSpPr/>
          <p:nvPr/>
        </p:nvSpPr>
        <p:spPr>
          <a:xfrm>
            <a:off x="4428750" y="204452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42"/>
          <p:cNvSpPr/>
          <p:nvPr/>
        </p:nvSpPr>
        <p:spPr>
          <a:xfrm>
            <a:off x="4428750" y="254702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42"/>
          <p:cNvSpPr/>
          <p:nvPr/>
        </p:nvSpPr>
        <p:spPr>
          <a:xfrm>
            <a:off x="4428750" y="3054150"/>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42"/>
          <p:cNvSpPr/>
          <p:nvPr/>
        </p:nvSpPr>
        <p:spPr>
          <a:xfrm>
            <a:off x="4428750" y="356127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42"/>
          <p:cNvSpPr/>
          <p:nvPr/>
        </p:nvSpPr>
        <p:spPr>
          <a:xfrm>
            <a:off x="4428750" y="4068400"/>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9" name="Google Shape;1749;p142"/>
          <p:cNvCxnSpPr>
            <a:stCxn id="1738" idx="3"/>
            <a:endCxn id="1744" idx="2"/>
          </p:cNvCxnSpPr>
          <p:nvPr/>
        </p:nvCxnSpPr>
        <p:spPr>
          <a:xfrm rot="10800000" flipH="1">
            <a:off x="3980625" y="2207425"/>
            <a:ext cx="448200" cy="551700"/>
          </a:xfrm>
          <a:prstGeom prst="straightConnector1">
            <a:avLst/>
          </a:prstGeom>
          <a:noFill/>
          <a:ln w="9525" cap="flat" cmpd="sng">
            <a:solidFill>
              <a:schemeClr val="dk2"/>
            </a:solidFill>
            <a:prstDash val="solid"/>
            <a:round/>
            <a:headEnd type="none" w="med" len="med"/>
            <a:tailEnd type="none" w="med" len="med"/>
          </a:ln>
        </p:spPr>
      </p:cxnSp>
      <p:cxnSp>
        <p:nvCxnSpPr>
          <p:cNvPr id="1750" name="Google Shape;1750;p142"/>
          <p:cNvCxnSpPr>
            <a:stCxn id="1738" idx="3"/>
            <a:endCxn id="1745" idx="2"/>
          </p:cNvCxnSpPr>
          <p:nvPr/>
        </p:nvCxnSpPr>
        <p:spPr>
          <a:xfrm rot="10800000" flipH="1">
            <a:off x="3980625" y="2709925"/>
            <a:ext cx="448200" cy="49200"/>
          </a:xfrm>
          <a:prstGeom prst="straightConnector1">
            <a:avLst/>
          </a:prstGeom>
          <a:noFill/>
          <a:ln w="9525" cap="flat" cmpd="sng">
            <a:solidFill>
              <a:schemeClr val="dk2"/>
            </a:solidFill>
            <a:prstDash val="solid"/>
            <a:round/>
            <a:headEnd type="none" w="med" len="med"/>
            <a:tailEnd type="none" w="med" len="med"/>
          </a:ln>
        </p:spPr>
      </p:cxnSp>
      <p:cxnSp>
        <p:nvCxnSpPr>
          <p:cNvPr id="1751" name="Google Shape;1751;p142"/>
          <p:cNvCxnSpPr>
            <a:stCxn id="1738" idx="3"/>
            <a:endCxn id="1747" idx="1"/>
          </p:cNvCxnSpPr>
          <p:nvPr/>
        </p:nvCxnSpPr>
        <p:spPr>
          <a:xfrm>
            <a:off x="3980625" y="2759125"/>
            <a:ext cx="490200" cy="849900"/>
          </a:xfrm>
          <a:prstGeom prst="straightConnector1">
            <a:avLst/>
          </a:prstGeom>
          <a:noFill/>
          <a:ln w="9525" cap="flat" cmpd="sng">
            <a:solidFill>
              <a:schemeClr val="dk2"/>
            </a:solidFill>
            <a:prstDash val="solid"/>
            <a:round/>
            <a:headEnd type="none" w="med" len="med"/>
            <a:tailEnd type="none" w="med" len="med"/>
          </a:ln>
        </p:spPr>
      </p:cxnSp>
      <p:cxnSp>
        <p:nvCxnSpPr>
          <p:cNvPr id="1752" name="Google Shape;1752;p142"/>
          <p:cNvCxnSpPr>
            <a:stCxn id="1738" idx="3"/>
            <a:endCxn id="1748" idx="2"/>
          </p:cNvCxnSpPr>
          <p:nvPr/>
        </p:nvCxnSpPr>
        <p:spPr>
          <a:xfrm>
            <a:off x="3980625" y="2759125"/>
            <a:ext cx="448200" cy="1472100"/>
          </a:xfrm>
          <a:prstGeom prst="straightConnector1">
            <a:avLst/>
          </a:prstGeom>
          <a:noFill/>
          <a:ln w="9525" cap="flat" cmpd="sng">
            <a:solidFill>
              <a:schemeClr val="dk2"/>
            </a:solidFill>
            <a:prstDash val="solid"/>
            <a:round/>
            <a:headEnd type="none" w="med" len="med"/>
            <a:tailEnd type="none" w="med" len="med"/>
          </a:ln>
        </p:spPr>
      </p:cxnSp>
      <p:cxnSp>
        <p:nvCxnSpPr>
          <p:cNvPr id="1753" name="Google Shape;1753;p142"/>
          <p:cNvCxnSpPr>
            <a:stCxn id="1740" idx="3"/>
            <a:endCxn id="1745" idx="1"/>
          </p:cNvCxnSpPr>
          <p:nvPr/>
        </p:nvCxnSpPr>
        <p:spPr>
          <a:xfrm rot="10800000" flipH="1">
            <a:off x="3975525" y="2594558"/>
            <a:ext cx="495300" cy="879300"/>
          </a:xfrm>
          <a:prstGeom prst="straightConnector1">
            <a:avLst/>
          </a:prstGeom>
          <a:noFill/>
          <a:ln w="9525" cap="flat" cmpd="sng">
            <a:solidFill>
              <a:schemeClr val="dk2"/>
            </a:solidFill>
            <a:prstDash val="solid"/>
            <a:round/>
            <a:headEnd type="none" w="med" len="med"/>
            <a:tailEnd type="none" w="med" len="med"/>
          </a:ln>
        </p:spPr>
      </p:cxnSp>
      <p:cxnSp>
        <p:nvCxnSpPr>
          <p:cNvPr id="1754" name="Google Shape;1754;p142"/>
          <p:cNvCxnSpPr>
            <a:stCxn id="1740" idx="3"/>
            <a:endCxn id="1747" idx="2"/>
          </p:cNvCxnSpPr>
          <p:nvPr/>
        </p:nvCxnSpPr>
        <p:spPr>
          <a:xfrm>
            <a:off x="3975525" y="3473858"/>
            <a:ext cx="453300" cy="250200"/>
          </a:xfrm>
          <a:prstGeom prst="straightConnector1">
            <a:avLst/>
          </a:prstGeom>
          <a:noFill/>
          <a:ln w="9525" cap="flat" cmpd="sng">
            <a:solidFill>
              <a:schemeClr val="dk2"/>
            </a:solidFill>
            <a:prstDash val="solid"/>
            <a:round/>
            <a:headEnd type="none" w="med" len="med"/>
            <a:tailEnd type="none" w="med" len="med"/>
          </a:ln>
        </p:spPr>
      </p:cxnSp>
      <p:cxnSp>
        <p:nvCxnSpPr>
          <p:cNvPr id="1755" name="Google Shape;1755;p142"/>
          <p:cNvCxnSpPr>
            <a:stCxn id="1740" idx="3"/>
            <a:endCxn id="1748" idx="2"/>
          </p:cNvCxnSpPr>
          <p:nvPr/>
        </p:nvCxnSpPr>
        <p:spPr>
          <a:xfrm>
            <a:off x="3975525" y="3473858"/>
            <a:ext cx="453300" cy="757200"/>
          </a:xfrm>
          <a:prstGeom prst="straightConnector1">
            <a:avLst/>
          </a:prstGeom>
          <a:noFill/>
          <a:ln w="9525" cap="flat" cmpd="sng">
            <a:solidFill>
              <a:schemeClr val="dk2"/>
            </a:solidFill>
            <a:prstDash val="solid"/>
            <a:round/>
            <a:headEnd type="none" w="med" len="med"/>
            <a:tailEnd type="none" w="med" len="med"/>
          </a:ln>
        </p:spPr>
      </p:cxnSp>
      <p:cxnSp>
        <p:nvCxnSpPr>
          <p:cNvPr id="1756" name="Google Shape;1756;p142"/>
          <p:cNvCxnSpPr>
            <a:stCxn id="1740" idx="3"/>
            <a:endCxn id="1746" idx="2"/>
          </p:cNvCxnSpPr>
          <p:nvPr/>
        </p:nvCxnSpPr>
        <p:spPr>
          <a:xfrm rot="10800000" flipH="1">
            <a:off x="3975525" y="3216758"/>
            <a:ext cx="453300" cy="257100"/>
          </a:xfrm>
          <a:prstGeom prst="straightConnector1">
            <a:avLst/>
          </a:prstGeom>
          <a:noFill/>
          <a:ln w="9525" cap="flat" cmpd="sng">
            <a:solidFill>
              <a:schemeClr val="dk2"/>
            </a:solidFill>
            <a:prstDash val="solid"/>
            <a:round/>
            <a:headEnd type="none" w="med" len="med"/>
            <a:tailEnd type="none" w="med" len="med"/>
          </a:ln>
        </p:spPr>
      </p:cxnSp>
      <p:cxnSp>
        <p:nvCxnSpPr>
          <p:cNvPr id="1757" name="Google Shape;1757;p142"/>
          <p:cNvCxnSpPr>
            <a:stCxn id="1740" idx="3"/>
            <a:endCxn id="1744" idx="2"/>
          </p:cNvCxnSpPr>
          <p:nvPr/>
        </p:nvCxnSpPr>
        <p:spPr>
          <a:xfrm rot="10800000" flipH="1">
            <a:off x="3975525" y="2207258"/>
            <a:ext cx="453300" cy="1266600"/>
          </a:xfrm>
          <a:prstGeom prst="straightConnector1">
            <a:avLst/>
          </a:prstGeom>
          <a:noFill/>
          <a:ln w="9525" cap="flat" cmpd="sng">
            <a:solidFill>
              <a:schemeClr val="dk2"/>
            </a:solidFill>
            <a:prstDash val="solid"/>
            <a:round/>
            <a:headEnd type="none" w="med" len="med"/>
            <a:tailEnd type="none" w="med" len="med"/>
          </a:ln>
        </p:spPr>
      </p:cxnSp>
      <p:pic>
        <p:nvPicPr>
          <p:cNvPr id="1758" name="Google Shape;1758;p142"/>
          <p:cNvPicPr preferRelativeResize="0"/>
          <p:nvPr/>
        </p:nvPicPr>
        <p:blipFill>
          <a:blip r:embed="rId7">
            <a:alphaModFix/>
          </a:blip>
          <a:stretch>
            <a:fillRect/>
          </a:stretch>
        </p:blipFill>
        <p:spPr>
          <a:xfrm>
            <a:off x="5568850" y="2649903"/>
            <a:ext cx="1134000" cy="1134000"/>
          </a:xfrm>
          <a:prstGeom prst="rect">
            <a:avLst/>
          </a:prstGeom>
          <a:noFill/>
          <a:ln>
            <a:noFill/>
          </a:ln>
        </p:spPr>
      </p:pic>
      <p:cxnSp>
        <p:nvCxnSpPr>
          <p:cNvPr id="1759" name="Google Shape;1759;p142"/>
          <p:cNvCxnSpPr>
            <a:stCxn id="1744" idx="6"/>
            <a:endCxn id="1758" idx="1"/>
          </p:cNvCxnSpPr>
          <p:nvPr/>
        </p:nvCxnSpPr>
        <p:spPr>
          <a:xfrm>
            <a:off x="4715250" y="2207275"/>
            <a:ext cx="853500" cy="1009500"/>
          </a:xfrm>
          <a:prstGeom prst="straightConnector1">
            <a:avLst/>
          </a:prstGeom>
          <a:noFill/>
          <a:ln w="9525" cap="flat" cmpd="sng">
            <a:solidFill>
              <a:schemeClr val="dk2"/>
            </a:solidFill>
            <a:prstDash val="solid"/>
            <a:round/>
            <a:headEnd type="none" w="med" len="med"/>
            <a:tailEnd type="none" w="med" len="med"/>
          </a:ln>
        </p:spPr>
      </p:cxnSp>
      <p:cxnSp>
        <p:nvCxnSpPr>
          <p:cNvPr id="1760" name="Google Shape;1760;p142"/>
          <p:cNvCxnSpPr>
            <a:stCxn id="1745" idx="6"/>
            <a:endCxn id="1758" idx="1"/>
          </p:cNvCxnSpPr>
          <p:nvPr/>
        </p:nvCxnSpPr>
        <p:spPr>
          <a:xfrm>
            <a:off x="4715250" y="2709775"/>
            <a:ext cx="853500" cy="507000"/>
          </a:xfrm>
          <a:prstGeom prst="straightConnector1">
            <a:avLst/>
          </a:prstGeom>
          <a:noFill/>
          <a:ln w="9525" cap="flat" cmpd="sng">
            <a:solidFill>
              <a:schemeClr val="dk2"/>
            </a:solidFill>
            <a:prstDash val="solid"/>
            <a:round/>
            <a:headEnd type="none" w="med" len="med"/>
            <a:tailEnd type="none" w="med" len="med"/>
          </a:ln>
        </p:spPr>
      </p:cxnSp>
      <p:cxnSp>
        <p:nvCxnSpPr>
          <p:cNvPr id="1761" name="Google Shape;1761;p142"/>
          <p:cNvCxnSpPr>
            <a:stCxn id="1746" idx="6"/>
            <a:endCxn id="1758" idx="1"/>
          </p:cNvCxnSpPr>
          <p:nvPr/>
        </p:nvCxnSpPr>
        <p:spPr>
          <a:xfrm>
            <a:off x="4715250" y="3216900"/>
            <a:ext cx="853500" cy="0"/>
          </a:xfrm>
          <a:prstGeom prst="straightConnector1">
            <a:avLst/>
          </a:prstGeom>
          <a:noFill/>
          <a:ln w="9525" cap="flat" cmpd="sng">
            <a:solidFill>
              <a:schemeClr val="dk2"/>
            </a:solidFill>
            <a:prstDash val="solid"/>
            <a:round/>
            <a:headEnd type="none" w="med" len="med"/>
            <a:tailEnd type="none" w="med" len="med"/>
          </a:ln>
        </p:spPr>
      </p:cxnSp>
      <p:cxnSp>
        <p:nvCxnSpPr>
          <p:cNvPr id="1762" name="Google Shape;1762;p142"/>
          <p:cNvCxnSpPr>
            <a:stCxn id="1747" idx="6"/>
            <a:endCxn id="1758" idx="1"/>
          </p:cNvCxnSpPr>
          <p:nvPr/>
        </p:nvCxnSpPr>
        <p:spPr>
          <a:xfrm rot="10800000" flipH="1">
            <a:off x="4715250" y="3217025"/>
            <a:ext cx="853500" cy="507000"/>
          </a:xfrm>
          <a:prstGeom prst="straightConnector1">
            <a:avLst/>
          </a:prstGeom>
          <a:noFill/>
          <a:ln w="9525" cap="flat" cmpd="sng">
            <a:solidFill>
              <a:schemeClr val="dk2"/>
            </a:solidFill>
            <a:prstDash val="solid"/>
            <a:round/>
            <a:headEnd type="none" w="med" len="med"/>
            <a:tailEnd type="none" w="med" len="med"/>
          </a:ln>
        </p:spPr>
      </p:cxnSp>
      <p:cxnSp>
        <p:nvCxnSpPr>
          <p:cNvPr id="1763" name="Google Shape;1763;p142"/>
          <p:cNvCxnSpPr>
            <a:stCxn id="1748" idx="6"/>
            <a:endCxn id="1758" idx="1"/>
          </p:cNvCxnSpPr>
          <p:nvPr/>
        </p:nvCxnSpPr>
        <p:spPr>
          <a:xfrm rot="10800000" flipH="1">
            <a:off x="4715250" y="3216850"/>
            <a:ext cx="853500" cy="1014300"/>
          </a:xfrm>
          <a:prstGeom prst="straightConnector1">
            <a:avLst/>
          </a:prstGeom>
          <a:noFill/>
          <a:ln w="9525" cap="flat" cmpd="sng">
            <a:solidFill>
              <a:schemeClr val="dk2"/>
            </a:solidFill>
            <a:prstDash val="solid"/>
            <a:round/>
            <a:headEnd type="none" w="med" len="med"/>
            <a:tailEnd type="none" w="med" len="med"/>
          </a:ln>
        </p:spPr>
      </p:cxnSp>
      <p:cxnSp>
        <p:nvCxnSpPr>
          <p:cNvPr id="1764" name="Google Shape;1764;p142"/>
          <p:cNvCxnSpPr>
            <a:stCxn id="1758" idx="3"/>
          </p:cNvCxnSpPr>
          <p:nvPr/>
        </p:nvCxnSpPr>
        <p:spPr>
          <a:xfrm>
            <a:off x="6702850" y="3216903"/>
            <a:ext cx="1233300" cy="5100"/>
          </a:xfrm>
          <a:prstGeom prst="straightConnector1">
            <a:avLst/>
          </a:prstGeom>
          <a:noFill/>
          <a:ln w="19050" cap="flat" cmpd="sng">
            <a:solidFill>
              <a:schemeClr val="dk2"/>
            </a:solidFill>
            <a:prstDash val="solid"/>
            <a:round/>
            <a:headEnd type="triangle" w="med" len="med"/>
            <a:tailEnd type="none" w="med" len="med"/>
          </a:ln>
        </p:spPr>
      </p:cxnSp>
      <p:sp>
        <p:nvSpPr>
          <p:cNvPr id="1765" name="Google Shape;1765;p142"/>
          <p:cNvSpPr/>
          <p:nvPr/>
        </p:nvSpPr>
        <p:spPr>
          <a:xfrm>
            <a:off x="4254650" y="1804825"/>
            <a:ext cx="2917800" cy="2706300"/>
          </a:xfrm>
          <a:prstGeom prst="rect">
            <a:avLst/>
          </a:prstGeom>
          <a:noFill/>
          <a:ln w="28575" cap="flat" cmpd="sng">
            <a:solidFill>
              <a:srgbClr val="00FF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42"/>
          <p:cNvSpPr txBox="1"/>
          <p:nvPr/>
        </p:nvSpPr>
        <p:spPr>
          <a:xfrm>
            <a:off x="5205900" y="4190143"/>
            <a:ext cx="393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a:solidFill>
                  <a:srgbClr val="00FF00"/>
                </a:solidFill>
                <a:latin typeface="Lato"/>
                <a:ea typeface="Lato"/>
                <a:cs typeface="Lato"/>
                <a:sym typeface="Lato"/>
              </a:rPr>
              <a:t>Analyse prédictive</a:t>
            </a:r>
            <a:endParaRPr b="1">
              <a:solidFill>
                <a:srgbClr val="00FF00"/>
              </a:solidFill>
              <a:latin typeface="Lato"/>
              <a:ea typeface="Lato"/>
              <a:cs typeface="Lato"/>
              <a:sym typeface="Lato"/>
            </a:endParaRPr>
          </a:p>
        </p:txBody>
      </p:sp>
      <p:sp>
        <p:nvSpPr>
          <p:cNvPr id="1767" name="Google Shape;1767;p142"/>
          <p:cNvSpPr txBox="1"/>
          <p:nvPr/>
        </p:nvSpPr>
        <p:spPr>
          <a:xfrm>
            <a:off x="6897775" y="2899925"/>
            <a:ext cx="113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solidFill>
                  <a:schemeClr val="lt1"/>
                </a:solidFill>
                <a:latin typeface="Lato"/>
                <a:ea typeface="Lato"/>
                <a:cs typeface="Lato"/>
                <a:sym typeface="Lato"/>
              </a:rPr>
              <a:t>Exploitation</a:t>
            </a:r>
            <a:endParaRPr>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sp>
        <p:nvSpPr>
          <p:cNvPr id="1542" name="Google Shape;1542;p1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2200"/>
              <a:t>Sommaire du cours</a:t>
            </a:r>
            <a:endParaRPr sz="2200"/>
          </a:p>
          <a:p>
            <a:pPr marL="0" lvl="0" indent="0" algn="l" rtl="0">
              <a:spcBef>
                <a:spcPts val="0"/>
              </a:spcBef>
              <a:spcAft>
                <a:spcPts val="0"/>
              </a:spcAft>
              <a:buNone/>
            </a:pPr>
            <a:r>
              <a:rPr lang="fr" sz="2200"/>
              <a:t>Les SIRH dans la stratégie d’entreprise et la gouvernance</a:t>
            </a:r>
            <a:endParaRPr sz="2200"/>
          </a:p>
        </p:txBody>
      </p:sp>
      <p:sp>
        <p:nvSpPr>
          <p:cNvPr id="1543" name="Google Shape;1543;p1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fr"/>
              <a:t>Rôles et responsabilités des acteurs des SI</a:t>
            </a:r>
            <a:endParaRPr/>
          </a:p>
          <a:p>
            <a:pPr marL="0" lvl="0" indent="0" algn="l" rtl="0">
              <a:lnSpc>
                <a:spcPct val="100000"/>
              </a:lnSpc>
              <a:spcBef>
                <a:spcPts val="0"/>
              </a:spcBef>
              <a:spcAft>
                <a:spcPts val="0"/>
              </a:spcAft>
              <a:buNone/>
            </a:pPr>
            <a:r>
              <a:rPr lang="fr"/>
              <a:t>Management : Alignement sur la stratégie d’entreprise</a:t>
            </a:r>
            <a:endParaRPr/>
          </a:p>
          <a:p>
            <a:pPr marL="0" lvl="0" indent="0" algn="l" rtl="0">
              <a:lnSpc>
                <a:spcPct val="100000"/>
              </a:lnSpc>
              <a:spcBef>
                <a:spcPts val="0"/>
              </a:spcBef>
              <a:spcAft>
                <a:spcPts val="0"/>
              </a:spcAft>
              <a:buNone/>
            </a:pPr>
            <a:r>
              <a:rPr lang="fr"/>
              <a:t>Gouvernance des SI : Alignement stratégique </a:t>
            </a:r>
            <a:endParaRPr/>
          </a:p>
          <a:p>
            <a:pPr marL="0" lvl="0" indent="0" algn="l" rtl="0">
              <a:lnSpc>
                <a:spcPct val="100000"/>
              </a:lnSpc>
              <a:spcBef>
                <a:spcPts val="0"/>
              </a:spcBef>
              <a:spcAft>
                <a:spcPts val="0"/>
              </a:spcAft>
              <a:buNone/>
            </a:pPr>
            <a:r>
              <a:rPr lang="fr"/>
              <a:t>Alignement stratégique dans la gouvernance des SI </a:t>
            </a:r>
            <a:endParaRPr/>
          </a:p>
          <a:p>
            <a:pPr marL="0" lvl="0" indent="0" algn="l" rtl="0">
              <a:lnSpc>
                <a:spcPct val="100000"/>
              </a:lnSpc>
              <a:spcBef>
                <a:spcPts val="0"/>
              </a:spcBef>
              <a:spcAft>
                <a:spcPts val="0"/>
              </a:spcAft>
              <a:buNone/>
            </a:pPr>
            <a:r>
              <a:rPr lang="fr"/>
              <a:t>Gestion des risques des SI</a:t>
            </a:r>
            <a:endParaRPr/>
          </a:p>
          <a:p>
            <a:pPr marL="0" lvl="0" indent="0" algn="l" rtl="0">
              <a:lnSpc>
                <a:spcPct val="100000"/>
              </a:lnSpc>
              <a:spcBef>
                <a:spcPts val="0"/>
              </a:spcBef>
              <a:spcAft>
                <a:spcPts val="0"/>
              </a:spcAft>
              <a:buNone/>
            </a:pPr>
            <a:r>
              <a:rPr lang="fr"/>
              <a:t>Sécurité des systèmes d’information</a:t>
            </a:r>
            <a:endParaRPr/>
          </a:p>
          <a:p>
            <a:pPr marL="0" lvl="0" indent="0" algn="l" rtl="0">
              <a:lnSpc>
                <a:spcPct val="100000"/>
              </a:lnSpc>
              <a:spcBef>
                <a:spcPts val="0"/>
              </a:spcBef>
              <a:spcAft>
                <a:spcPts val="0"/>
              </a:spcAft>
              <a:buNone/>
            </a:pPr>
            <a:r>
              <a:rPr lang="fr"/>
              <a:t>Stockage des données et Data Manager</a:t>
            </a:r>
            <a:endParaRPr/>
          </a:p>
          <a:p>
            <a:pPr marL="0" lvl="0" indent="0" algn="l" rtl="0">
              <a:lnSpc>
                <a:spcPct val="100000"/>
              </a:lnSpc>
              <a:spcBef>
                <a:spcPts val="0"/>
              </a:spcBef>
              <a:spcAft>
                <a:spcPts val="0"/>
              </a:spcAft>
              <a:buNone/>
            </a:pPr>
            <a:r>
              <a:rPr lang="fr"/>
              <a:t>L’auditeur : Audit et évaluation des systèmes d’information</a:t>
            </a:r>
            <a:endParaRPr/>
          </a:p>
          <a:p>
            <a:pPr marL="0" lvl="0" indent="0" algn="l" rtl="0">
              <a:lnSpc>
                <a:spcPct val="100000"/>
              </a:lnSpc>
              <a:spcBef>
                <a:spcPts val="0"/>
              </a:spcBef>
              <a:spcAft>
                <a:spcPts val="0"/>
              </a:spcAft>
              <a:buNone/>
            </a:pPr>
            <a:r>
              <a:rPr lang="fr"/>
              <a:t>Gestion des données et de l’analytique RH</a:t>
            </a:r>
            <a:endParaRPr/>
          </a:p>
          <a:p>
            <a:pPr marL="0" lvl="0" indent="0" algn="l" rtl="0">
              <a:lnSpc>
                <a:spcPct val="100000"/>
              </a:lnSpc>
              <a:spcBef>
                <a:spcPts val="0"/>
              </a:spcBef>
              <a:spcAft>
                <a:spcPts val="0"/>
              </a:spcAft>
              <a:buNone/>
            </a:pPr>
            <a:r>
              <a:rPr lang="fr"/>
              <a:t>Suivi de performance et optimisation des SIRH</a:t>
            </a:r>
            <a:endParaRPr/>
          </a:p>
          <a:p>
            <a:pPr marL="0" lvl="0" indent="0" algn="l" rtl="0">
              <a:lnSpc>
                <a:spcPct val="100000"/>
              </a:lnSpc>
              <a:spcBef>
                <a:spcPts val="0"/>
              </a:spcBef>
              <a:spcAft>
                <a:spcPts val="0"/>
              </a:spcAft>
              <a:buNone/>
            </a:pPr>
            <a:r>
              <a:rPr lang="fr"/>
              <a:t>L’analyse de performance : exemple de KPIs</a:t>
            </a:r>
            <a:endParaRPr/>
          </a:p>
          <a:p>
            <a:pPr marL="0" lvl="0" indent="0" algn="l" rtl="0">
              <a:lnSpc>
                <a:spcPct val="100000"/>
              </a:lnSpc>
              <a:spcBef>
                <a:spcPts val="0"/>
              </a:spcBef>
              <a:spcAft>
                <a:spcPts val="0"/>
              </a:spcAft>
              <a:buNone/>
            </a:pPr>
            <a:r>
              <a:rPr lang="fr"/>
              <a:t>Méthodologie : DevOps appliqué au RH</a:t>
            </a:r>
            <a:endParaRPr/>
          </a:p>
          <a:p>
            <a:pPr marL="0" lvl="0" indent="0" algn="l" rtl="0">
              <a:lnSpc>
                <a:spcPct val="100000"/>
              </a:lnSpc>
              <a:spcBef>
                <a:spcPts val="0"/>
              </a:spcBef>
              <a:spcAft>
                <a:spcPts val="0"/>
              </a:spcAft>
              <a:buNone/>
            </a:pPr>
            <a:r>
              <a:rPr lang="fr"/>
              <a:t>L’amélioration continue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1"/>
        <p:cNvGrpSpPr/>
        <p:nvPr/>
      </p:nvGrpSpPr>
      <p:grpSpPr>
        <a:xfrm>
          <a:off x="0" y="0"/>
          <a:ext cx="0" cy="0"/>
          <a:chOff x="0" y="0"/>
          <a:chExt cx="0" cy="0"/>
        </a:xfrm>
      </p:grpSpPr>
      <p:sp>
        <p:nvSpPr>
          <p:cNvPr id="1772" name="Google Shape;1772;p14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Gestion des données et de l’analytique RH</a:t>
            </a:r>
            <a:endParaRPr/>
          </a:p>
        </p:txBody>
      </p:sp>
      <p:sp>
        <p:nvSpPr>
          <p:cNvPr id="1773" name="Google Shape;1773;p143"/>
          <p:cNvSpPr/>
          <p:nvPr/>
        </p:nvSpPr>
        <p:spPr>
          <a:xfrm>
            <a:off x="1297500" y="1034900"/>
            <a:ext cx="7426200" cy="3255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fr" sz="1300">
                <a:solidFill>
                  <a:schemeClr val="lt1"/>
                </a:solidFill>
                <a:latin typeface="Lato"/>
                <a:ea typeface="Lato"/>
                <a:cs typeface="Lato"/>
                <a:sym typeface="Lato"/>
              </a:rPr>
              <a:t>Intégration de sources de données externes</a:t>
            </a:r>
            <a:endParaRPr>
              <a:solidFill>
                <a:schemeClr val="lt1"/>
              </a:solidFill>
            </a:endParaRPr>
          </a:p>
        </p:txBody>
      </p:sp>
      <p:sp>
        <p:nvSpPr>
          <p:cNvPr id="1774" name="Google Shape;1774;p143"/>
          <p:cNvSpPr/>
          <p:nvPr/>
        </p:nvSpPr>
        <p:spPr>
          <a:xfrm>
            <a:off x="155150" y="2185825"/>
            <a:ext cx="7196100" cy="2937900"/>
          </a:xfrm>
          <a:prstGeom prst="rect">
            <a:avLst/>
          </a:prstGeom>
          <a:noFill/>
          <a:ln w="28575" cap="flat" cmpd="sng">
            <a:solidFill>
              <a:srgbClr val="FF00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43"/>
          <p:cNvSpPr/>
          <p:nvPr/>
        </p:nvSpPr>
        <p:spPr>
          <a:xfrm>
            <a:off x="640300" y="28023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Effectif</a:t>
            </a:r>
            <a:endParaRPr/>
          </a:p>
        </p:txBody>
      </p:sp>
      <p:sp>
        <p:nvSpPr>
          <p:cNvPr id="1776" name="Google Shape;1776;p143"/>
          <p:cNvSpPr/>
          <p:nvPr/>
        </p:nvSpPr>
        <p:spPr>
          <a:xfrm>
            <a:off x="640300" y="31260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Absentéisme</a:t>
            </a:r>
            <a:endParaRPr/>
          </a:p>
        </p:txBody>
      </p:sp>
      <p:sp>
        <p:nvSpPr>
          <p:cNvPr id="1777" name="Google Shape;1777;p143"/>
          <p:cNvSpPr/>
          <p:nvPr/>
        </p:nvSpPr>
        <p:spPr>
          <a:xfrm>
            <a:off x="640300" y="3447438"/>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Rémunération</a:t>
            </a:r>
            <a:endParaRPr sz="1300"/>
          </a:p>
        </p:txBody>
      </p:sp>
      <p:sp>
        <p:nvSpPr>
          <p:cNvPr id="1778" name="Google Shape;1778;p143"/>
          <p:cNvSpPr/>
          <p:nvPr/>
        </p:nvSpPr>
        <p:spPr>
          <a:xfrm>
            <a:off x="640300" y="376886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Performance</a:t>
            </a:r>
            <a:endParaRPr sz="1300"/>
          </a:p>
        </p:txBody>
      </p:sp>
      <p:sp>
        <p:nvSpPr>
          <p:cNvPr id="1779" name="Google Shape;1779;p143"/>
          <p:cNvSpPr/>
          <p:nvPr/>
        </p:nvSpPr>
        <p:spPr>
          <a:xfrm>
            <a:off x="640300" y="4092513"/>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Diversité</a:t>
            </a:r>
            <a:endParaRPr sz="1300"/>
          </a:p>
        </p:txBody>
      </p:sp>
      <p:sp>
        <p:nvSpPr>
          <p:cNvPr id="1780" name="Google Shape;1780;p143"/>
          <p:cNvSpPr/>
          <p:nvPr/>
        </p:nvSpPr>
        <p:spPr>
          <a:xfrm>
            <a:off x="640300" y="4418475"/>
            <a:ext cx="1336500" cy="234300"/>
          </a:xfrm>
          <a:prstGeom prst="roundRect">
            <a:avLst>
              <a:gd name="adj" fmla="val 16667"/>
            </a:avLst>
          </a:prstGeom>
          <a:solidFill>
            <a:srgbClr val="B7B7B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300"/>
              <a:t>…</a:t>
            </a:r>
            <a:endParaRPr sz="1300"/>
          </a:p>
        </p:txBody>
      </p:sp>
      <p:sp>
        <p:nvSpPr>
          <p:cNvPr id="1781" name="Google Shape;1781;p143"/>
          <p:cNvSpPr/>
          <p:nvPr/>
        </p:nvSpPr>
        <p:spPr>
          <a:xfrm>
            <a:off x="352450" y="2675700"/>
            <a:ext cx="1873500" cy="2149200"/>
          </a:xfrm>
          <a:prstGeom prst="rect">
            <a:avLst/>
          </a:prstGeom>
          <a:noFill/>
          <a:ln w="28575" cap="flat" cmpd="sng">
            <a:solidFill>
              <a:srgbClr val="00FFFF"/>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43"/>
          <p:cNvSpPr txBox="1"/>
          <p:nvPr/>
        </p:nvSpPr>
        <p:spPr>
          <a:xfrm>
            <a:off x="7410920" y="2141743"/>
            <a:ext cx="683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SaaS</a:t>
            </a:r>
            <a:endParaRPr b="1">
              <a:solidFill>
                <a:srgbClr val="FF0000"/>
              </a:solidFill>
              <a:latin typeface="Lato"/>
              <a:ea typeface="Lato"/>
              <a:cs typeface="Lato"/>
              <a:sym typeface="Lato"/>
            </a:endParaRPr>
          </a:p>
        </p:txBody>
      </p:sp>
      <p:sp>
        <p:nvSpPr>
          <p:cNvPr id="1783" name="Google Shape;1783;p143"/>
          <p:cNvSpPr txBox="1"/>
          <p:nvPr/>
        </p:nvSpPr>
        <p:spPr>
          <a:xfrm>
            <a:off x="966695" y="2141755"/>
            <a:ext cx="683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00FFFF"/>
                </a:solidFill>
                <a:latin typeface="Lato"/>
                <a:ea typeface="Lato"/>
                <a:cs typeface="Lato"/>
                <a:sym typeface="Lato"/>
              </a:rPr>
              <a:t>Raw Data</a:t>
            </a:r>
            <a:endParaRPr b="1">
              <a:solidFill>
                <a:srgbClr val="00FFFF"/>
              </a:solidFill>
              <a:latin typeface="Lato"/>
              <a:ea typeface="Lato"/>
              <a:cs typeface="Lato"/>
              <a:sym typeface="Lato"/>
            </a:endParaRPr>
          </a:p>
        </p:txBody>
      </p:sp>
      <p:grpSp>
        <p:nvGrpSpPr>
          <p:cNvPr id="1784" name="Google Shape;1784;p143"/>
          <p:cNvGrpSpPr/>
          <p:nvPr/>
        </p:nvGrpSpPr>
        <p:grpSpPr>
          <a:xfrm>
            <a:off x="8029485" y="3298167"/>
            <a:ext cx="1014300" cy="904282"/>
            <a:chOff x="727922" y="2894453"/>
            <a:chExt cx="1014300" cy="904282"/>
          </a:xfrm>
        </p:grpSpPr>
        <p:pic>
          <p:nvPicPr>
            <p:cNvPr id="1785" name="Google Shape;1785;p143"/>
            <p:cNvPicPr preferRelativeResize="0"/>
            <p:nvPr/>
          </p:nvPicPr>
          <p:blipFill>
            <a:blip r:embed="rId3">
              <a:alphaModFix/>
            </a:blip>
            <a:stretch>
              <a:fillRect/>
            </a:stretch>
          </p:blipFill>
          <p:spPr>
            <a:xfrm flipH="1">
              <a:off x="954025" y="2896678"/>
              <a:ext cx="261900" cy="654750"/>
            </a:xfrm>
            <a:prstGeom prst="rect">
              <a:avLst/>
            </a:prstGeom>
            <a:noFill/>
            <a:ln>
              <a:noFill/>
            </a:ln>
          </p:spPr>
        </p:pic>
        <p:pic>
          <p:nvPicPr>
            <p:cNvPr id="1786" name="Google Shape;1786;p143"/>
            <p:cNvPicPr preferRelativeResize="0"/>
            <p:nvPr/>
          </p:nvPicPr>
          <p:blipFill>
            <a:blip r:embed="rId4">
              <a:alphaModFix/>
            </a:blip>
            <a:stretch>
              <a:fillRect/>
            </a:stretch>
          </p:blipFill>
          <p:spPr>
            <a:xfrm>
              <a:off x="1215926" y="2894453"/>
              <a:ext cx="327500" cy="659220"/>
            </a:xfrm>
            <a:prstGeom prst="rect">
              <a:avLst/>
            </a:prstGeom>
            <a:noFill/>
            <a:ln>
              <a:noFill/>
            </a:ln>
          </p:spPr>
        </p:pic>
        <p:sp>
          <p:nvSpPr>
            <p:cNvPr id="1787" name="Google Shape;1787;p143"/>
            <p:cNvSpPr txBox="1"/>
            <p:nvPr/>
          </p:nvSpPr>
          <p:spPr>
            <a:xfrm>
              <a:off x="727922" y="3398535"/>
              <a:ext cx="1014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RH</a:t>
              </a:r>
              <a:endParaRPr>
                <a:solidFill>
                  <a:schemeClr val="lt1"/>
                </a:solidFill>
                <a:latin typeface="Lato"/>
                <a:ea typeface="Lato"/>
                <a:cs typeface="Lato"/>
                <a:sym typeface="Lato"/>
              </a:endParaRPr>
            </a:p>
          </p:txBody>
        </p:sp>
      </p:grpSp>
      <p:pic>
        <p:nvPicPr>
          <p:cNvPr id="1788" name="Google Shape;1788;p143"/>
          <p:cNvPicPr preferRelativeResize="0"/>
          <p:nvPr/>
        </p:nvPicPr>
        <p:blipFill>
          <a:blip r:embed="rId5">
            <a:alphaModFix/>
          </a:blip>
          <a:stretch>
            <a:fillRect/>
          </a:stretch>
        </p:blipFill>
        <p:spPr>
          <a:xfrm>
            <a:off x="3365025" y="2984725"/>
            <a:ext cx="615600" cy="615600"/>
          </a:xfrm>
          <a:prstGeom prst="rect">
            <a:avLst/>
          </a:prstGeom>
          <a:noFill/>
          <a:ln>
            <a:noFill/>
          </a:ln>
        </p:spPr>
      </p:pic>
      <p:cxnSp>
        <p:nvCxnSpPr>
          <p:cNvPr id="1789" name="Google Shape;1789;p143"/>
          <p:cNvCxnSpPr>
            <a:stCxn id="1781" idx="3"/>
            <a:endCxn id="1788" idx="1"/>
          </p:cNvCxnSpPr>
          <p:nvPr/>
        </p:nvCxnSpPr>
        <p:spPr>
          <a:xfrm rot="10800000" flipH="1">
            <a:off x="2225950" y="3292500"/>
            <a:ext cx="1139100" cy="457800"/>
          </a:xfrm>
          <a:prstGeom prst="bentConnector3">
            <a:avLst>
              <a:gd name="adj1" fmla="val 49999"/>
            </a:avLst>
          </a:prstGeom>
          <a:noFill/>
          <a:ln w="19050" cap="flat" cmpd="sng">
            <a:solidFill>
              <a:schemeClr val="dk2"/>
            </a:solidFill>
            <a:prstDash val="solid"/>
            <a:round/>
            <a:headEnd type="triangle" w="med" len="med"/>
            <a:tailEnd type="triangle" w="med" len="med"/>
          </a:ln>
        </p:spPr>
      </p:cxnSp>
      <p:pic>
        <p:nvPicPr>
          <p:cNvPr id="1790" name="Google Shape;1790;p143"/>
          <p:cNvPicPr preferRelativeResize="0"/>
          <p:nvPr/>
        </p:nvPicPr>
        <p:blipFill>
          <a:blip r:embed="rId6">
            <a:alphaModFix/>
          </a:blip>
          <a:stretch>
            <a:fillRect/>
          </a:stretch>
        </p:blipFill>
        <p:spPr>
          <a:xfrm>
            <a:off x="3359925" y="3702523"/>
            <a:ext cx="615600" cy="609471"/>
          </a:xfrm>
          <a:prstGeom prst="rect">
            <a:avLst/>
          </a:prstGeom>
          <a:noFill/>
          <a:ln>
            <a:noFill/>
          </a:ln>
        </p:spPr>
      </p:pic>
      <p:cxnSp>
        <p:nvCxnSpPr>
          <p:cNvPr id="1791" name="Google Shape;1791;p143"/>
          <p:cNvCxnSpPr>
            <a:stCxn id="1781" idx="3"/>
            <a:endCxn id="1790" idx="1"/>
          </p:cNvCxnSpPr>
          <p:nvPr/>
        </p:nvCxnSpPr>
        <p:spPr>
          <a:xfrm>
            <a:off x="2225950" y="3750300"/>
            <a:ext cx="1134000" cy="257100"/>
          </a:xfrm>
          <a:prstGeom prst="bentConnector3">
            <a:avLst>
              <a:gd name="adj1" fmla="val 49999"/>
            </a:avLst>
          </a:prstGeom>
          <a:noFill/>
          <a:ln w="19050" cap="flat" cmpd="sng">
            <a:solidFill>
              <a:schemeClr val="dk2"/>
            </a:solidFill>
            <a:prstDash val="solid"/>
            <a:round/>
            <a:headEnd type="triangle" w="med" len="med"/>
            <a:tailEnd type="stealth" w="med" len="med"/>
          </a:ln>
        </p:spPr>
      </p:cxnSp>
      <p:sp>
        <p:nvSpPr>
          <p:cNvPr id="1792" name="Google Shape;1792;p143"/>
          <p:cNvSpPr/>
          <p:nvPr/>
        </p:nvSpPr>
        <p:spPr>
          <a:xfrm>
            <a:off x="2313400" y="4487400"/>
            <a:ext cx="1873500" cy="337500"/>
          </a:xfrm>
          <a:prstGeom prst="lef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93" name="Google Shape;1793;p143"/>
          <p:cNvSpPr txBox="1"/>
          <p:nvPr/>
        </p:nvSpPr>
        <p:spPr>
          <a:xfrm>
            <a:off x="2488392" y="4655460"/>
            <a:ext cx="1432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solidFill>
                  <a:srgbClr val="00FF00"/>
                </a:solidFill>
                <a:latin typeface="Lato"/>
                <a:ea typeface="Lato"/>
                <a:cs typeface="Lato"/>
                <a:sym typeface="Lato"/>
              </a:rPr>
              <a:t>Automatisation</a:t>
            </a:r>
            <a:endParaRPr>
              <a:solidFill>
                <a:srgbClr val="00FF00"/>
              </a:solidFill>
              <a:latin typeface="Lato"/>
              <a:ea typeface="Lato"/>
              <a:cs typeface="Lato"/>
              <a:sym typeface="Lato"/>
            </a:endParaRPr>
          </a:p>
        </p:txBody>
      </p:sp>
      <p:sp>
        <p:nvSpPr>
          <p:cNvPr id="1794" name="Google Shape;1794;p143"/>
          <p:cNvSpPr/>
          <p:nvPr/>
        </p:nvSpPr>
        <p:spPr>
          <a:xfrm>
            <a:off x="4428750" y="257792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43"/>
          <p:cNvSpPr/>
          <p:nvPr/>
        </p:nvSpPr>
        <p:spPr>
          <a:xfrm>
            <a:off x="4428750" y="308042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43"/>
          <p:cNvSpPr/>
          <p:nvPr/>
        </p:nvSpPr>
        <p:spPr>
          <a:xfrm>
            <a:off x="4428750" y="3587550"/>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43"/>
          <p:cNvSpPr/>
          <p:nvPr/>
        </p:nvSpPr>
        <p:spPr>
          <a:xfrm>
            <a:off x="4428750" y="4094675"/>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43"/>
          <p:cNvSpPr/>
          <p:nvPr/>
        </p:nvSpPr>
        <p:spPr>
          <a:xfrm>
            <a:off x="4428750" y="4601800"/>
            <a:ext cx="286500" cy="3255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9" name="Google Shape;1799;p143"/>
          <p:cNvCxnSpPr>
            <a:stCxn id="1788" idx="3"/>
            <a:endCxn id="1794" idx="2"/>
          </p:cNvCxnSpPr>
          <p:nvPr/>
        </p:nvCxnSpPr>
        <p:spPr>
          <a:xfrm rot="10800000" flipH="1">
            <a:off x="3980625" y="2740825"/>
            <a:ext cx="448200" cy="551700"/>
          </a:xfrm>
          <a:prstGeom prst="straightConnector1">
            <a:avLst/>
          </a:prstGeom>
          <a:noFill/>
          <a:ln w="9525" cap="flat" cmpd="sng">
            <a:solidFill>
              <a:schemeClr val="dk2"/>
            </a:solidFill>
            <a:prstDash val="solid"/>
            <a:round/>
            <a:headEnd type="none" w="med" len="med"/>
            <a:tailEnd type="none" w="med" len="med"/>
          </a:ln>
        </p:spPr>
      </p:cxnSp>
      <p:cxnSp>
        <p:nvCxnSpPr>
          <p:cNvPr id="1800" name="Google Shape;1800;p143"/>
          <p:cNvCxnSpPr>
            <a:stCxn id="1788" idx="3"/>
            <a:endCxn id="1795" idx="2"/>
          </p:cNvCxnSpPr>
          <p:nvPr/>
        </p:nvCxnSpPr>
        <p:spPr>
          <a:xfrm rot="10800000" flipH="1">
            <a:off x="3980625" y="3243325"/>
            <a:ext cx="448200" cy="49200"/>
          </a:xfrm>
          <a:prstGeom prst="straightConnector1">
            <a:avLst/>
          </a:prstGeom>
          <a:noFill/>
          <a:ln w="9525" cap="flat" cmpd="sng">
            <a:solidFill>
              <a:schemeClr val="dk2"/>
            </a:solidFill>
            <a:prstDash val="solid"/>
            <a:round/>
            <a:headEnd type="none" w="med" len="med"/>
            <a:tailEnd type="none" w="med" len="med"/>
          </a:ln>
        </p:spPr>
      </p:cxnSp>
      <p:cxnSp>
        <p:nvCxnSpPr>
          <p:cNvPr id="1801" name="Google Shape;1801;p143"/>
          <p:cNvCxnSpPr>
            <a:stCxn id="1788" idx="3"/>
            <a:endCxn id="1797" idx="1"/>
          </p:cNvCxnSpPr>
          <p:nvPr/>
        </p:nvCxnSpPr>
        <p:spPr>
          <a:xfrm>
            <a:off x="3980625" y="3292525"/>
            <a:ext cx="490200" cy="849900"/>
          </a:xfrm>
          <a:prstGeom prst="straightConnector1">
            <a:avLst/>
          </a:prstGeom>
          <a:noFill/>
          <a:ln w="9525" cap="flat" cmpd="sng">
            <a:solidFill>
              <a:schemeClr val="dk2"/>
            </a:solidFill>
            <a:prstDash val="solid"/>
            <a:round/>
            <a:headEnd type="none" w="med" len="med"/>
            <a:tailEnd type="none" w="med" len="med"/>
          </a:ln>
        </p:spPr>
      </p:cxnSp>
      <p:cxnSp>
        <p:nvCxnSpPr>
          <p:cNvPr id="1802" name="Google Shape;1802;p143"/>
          <p:cNvCxnSpPr>
            <a:stCxn id="1788" idx="3"/>
            <a:endCxn id="1798" idx="2"/>
          </p:cNvCxnSpPr>
          <p:nvPr/>
        </p:nvCxnSpPr>
        <p:spPr>
          <a:xfrm>
            <a:off x="3980625" y="3292525"/>
            <a:ext cx="448200" cy="1472100"/>
          </a:xfrm>
          <a:prstGeom prst="straightConnector1">
            <a:avLst/>
          </a:prstGeom>
          <a:noFill/>
          <a:ln w="9525" cap="flat" cmpd="sng">
            <a:solidFill>
              <a:schemeClr val="dk2"/>
            </a:solidFill>
            <a:prstDash val="solid"/>
            <a:round/>
            <a:headEnd type="none" w="med" len="med"/>
            <a:tailEnd type="none" w="med" len="med"/>
          </a:ln>
        </p:spPr>
      </p:cxnSp>
      <p:cxnSp>
        <p:nvCxnSpPr>
          <p:cNvPr id="1803" name="Google Shape;1803;p143"/>
          <p:cNvCxnSpPr>
            <a:stCxn id="1790" idx="3"/>
            <a:endCxn id="1795" idx="1"/>
          </p:cNvCxnSpPr>
          <p:nvPr/>
        </p:nvCxnSpPr>
        <p:spPr>
          <a:xfrm rot="10800000" flipH="1">
            <a:off x="3975525" y="3127958"/>
            <a:ext cx="495300" cy="879300"/>
          </a:xfrm>
          <a:prstGeom prst="straightConnector1">
            <a:avLst/>
          </a:prstGeom>
          <a:noFill/>
          <a:ln w="9525" cap="flat" cmpd="sng">
            <a:solidFill>
              <a:schemeClr val="dk2"/>
            </a:solidFill>
            <a:prstDash val="solid"/>
            <a:round/>
            <a:headEnd type="none" w="med" len="med"/>
            <a:tailEnd type="none" w="med" len="med"/>
          </a:ln>
        </p:spPr>
      </p:cxnSp>
      <p:cxnSp>
        <p:nvCxnSpPr>
          <p:cNvPr id="1804" name="Google Shape;1804;p143"/>
          <p:cNvCxnSpPr>
            <a:stCxn id="1790" idx="3"/>
            <a:endCxn id="1797" idx="2"/>
          </p:cNvCxnSpPr>
          <p:nvPr/>
        </p:nvCxnSpPr>
        <p:spPr>
          <a:xfrm>
            <a:off x="3975525" y="4007258"/>
            <a:ext cx="453300" cy="250200"/>
          </a:xfrm>
          <a:prstGeom prst="straightConnector1">
            <a:avLst/>
          </a:prstGeom>
          <a:noFill/>
          <a:ln w="9525" cap="flat" cmpd="sng">
            <a:solidFill>
              <a:schemeClr val="dk2"/>
            </a:solidFill>
            <a:prstDash val="solid"/>
            <a:round/>
            <a:headEnd type="none" w="med" len="med"/>
            <a:tailEnd type="none" w="med" len="med"/>
          </a:ln>
        </p:spPr>
      </p:cxnSp>
      <p:cxnSp>
        <p:nvCxnSpPr>
          <p:cNvPr id="1805" name="Google Shape;1805;p143"/>
          <p:cNvCxnSpPr>
            <a:stCxn id="1790" idx="3"/>
            <a:endCxn id="1798" idx="2"/>
          </p:cNvCxnSpPr>
          <p:nvPr/>
        </p:nvCxnSpPr>
        <p:spPr>
          <a:xfrm>
            <a:off x="3975525" y="4007258"/>
            <a:ext cx="453300" cy="757200"/>
          </a:xfrm>
          <a:prstGeom prst="straightConnector1">
            <a:avLst/>
          </a:prstGeom>
          <a:noFill/>
          <a:ln w="9525" cap="flat" cmpd="sng">
            <a:solidFill>
              <a:schemeClr val="dk2"/>
            </a:solidFill>
            <a:prstDash val="solid"/>
            <a:round/>
            <a:headEnd type="none" w="med" len="med"/>
            <a:tailEnd type="none" w="med" len="med"/>
          </a:ln>
        </p:spPr>
      </p:cxnSp>
      <p:cxnSp>
        <p:nvCxnSpPr>
          <p:cNvPr id="1806" name="Google Shape;1806;p143"/>
          <p:cNvCxnSpPr>
            <a:stCxn id="1790" idx="3"/>
            <a:endCxn id="1796" idx="2"/>
          </p:cNvCxnSpPr>
          <p:nvPr/>
        </p:nvCxnSpPr>
        <p:spPr>
          <a:xfrm rot="10800000" flipH="1">
            <a:off x="3975525" y="3750158"/>
            <a:ext cx="453300" cy="257100"/>
          </a:xfrm>
          <a:prstGeom prst="straightConnector1">
            <a:avLst/>
          </a:prstGeom>
          <a:noFill/>
          <a:ln w="9525" cap="flat" cmpd="sng">
            <a:solidFill>
              <a:schemeClr val="dk2"/>
            </a:solidFill>
            <a:prstDash val="solid"/>
            <a:round/>
            <a:headEnd type="none" w="med" len="med"/>
            <a:tailEnd type="none" w="med" len="med"/>
          </a:ln>
        </p:spPr>
      </p:cxnSp>
      <p:cxnSp>
        <p:nvCxnSpPr>
          <p:cNvPr id="1807" name="Google Shape;1807;p143"/>
          <p:cNvCxnSpPr>
            <a:stCxn id="1790" idx="3"/>
            <a:endCxn id="1794" idx="2"/>
          </p:cNvCxnSpPr>
          <p:nvPr/>
        </p:nvCxnSpPr>
        <p:spPr>
          <a:xfrm rot="10800000" flipH="1">
            <a:off x="3975525" y="2740658"/>
            <a:ext cx="453300" cy="1266600"/>
          </a:xfrm>
          <a:prstGeom prst="straightConnector1">
            <a:avLst/>
          </a:prstGeom>
          <a:noFill/>
          <a:ln w="9525" cap="flat" cmpd="sng">
            <a:solidFill>
              <a:schemeClr val="dk2"/>
            </a:solidFill>
            <a:prstDash val="solid"/>
            <a:round/>
            <a:headEnd type="none" w="med" len="med"/>
            <a:tailEnd type="none" w="med" len="med"/>
          </a:ln>
        </p:spPr>
      </p:cxnSp>
      <p:pic>
        <p:nvPicPr>
          <p:cNvPr id="1808" name="Google Shape;1808;p143"/>
          <p:cNvPicPr preferRelativeResize="0"/>
          <p:nvPr/>
        </p:nvPicPr>
        <p:blipFill>
          <a:blip r:embed="rId7">
            <a:alphaModFix/>
          </a:blip>
          <a:stretch>
            <a:fillRect/>
          </a:stretch>
        </p:blipFill>
        <p:spPr>
          <a:xfrm>
            <a:off x="5568850" y="3183303"/>
            <a:ext cx="1134000" cy="1134000"/>
          </a:xfrm>
          <a:prstGeom prst="rect">
            <a:avLst/>
          </a:prstGeom>
          <a:noFill/>
          <a:ln>
            <a:noFill/>
          </a:ln>
        </p:spPr>
      </p:pic>
      <p:cxnSp>
        <p:nvCxnSpPr>
          <p:cNvPr id="1809" name="Google Shape;1809;p143"/>
          <p:cNvCxnSpPr>
            <a:stCxn id="1794" idx="6"/>
            <a:endCxn id="1808" idx="1"/>
          </p:cNvCxnSpPr>
          <p:nvPr/>
        </p:nvCxnSpPr>
        <p:spPr>
          <a:xfrm>
            <a:off x="4715250" y="2740675"/>
            <a:ext cx="853500" cy="1009500"/>
          </a:xfrm>
          <a:prstGeom prst="straightConnector1">
            <a:avLst/>
          </a:prstGeom>
          <a:noFill/>
          <a:ln w="9525" cap="flat" cmpd="sng">
            <a:solidFill>
              <a:schemeClr val="dk2"/>
            </a:solidFill>
            <a:prstDash val="solid"/>
            <a:round/>
            <a:headEnd type="none" w="med" len="med"/>
            <a:tailEnd type="none" w="med" len="med"/>
          </a:ln>
        </p:spPr>
      </p:cxnSp>
      <p:cxnSp>
        <p:nvCxnSpPr>
          <p:cNvPr id="1810" name="Google Shape;1810;p143"/>
          <p:cNvCxnSpPr>
            <a:stCxn id="1795" idx="6"/>
            <a:endCxn id="1808" idx="1"/>
          </p:cNvCxnSpPr>
          <p:nvPr/>
        </p:nvCxnSpPr>
        <p:spPr>
          <a:xfrm>
            <a:off x="4715250" y="3243175"/>
            <a:ext cx="853500" cy="507000"/>
          </a:xfrm>
          <a:prstGeom prst="straightConnector1">
            <a:avLst/>
          </a:prstGeom>
          <a:noFill/>
          <a:ln w="9525" cap="flat" cmpd="sng">
            <a:solidFill>
              <a:schemeClr val="dk2"/>
            </a:solidFill>
            <a:prstDash val="solid"/>
            <a:round/>
            <a:headEnd type="none" w="med" len="med"/>
            <a:tailEnd type="none" w="med" len="med"/>
          </a:ln>
        </p:spPr>
      </p:cxnSp>
      <p:cxnSp>
        <p:nvCxnSpPr>
          <p:cNvPr id="1811" name="Google Shape;1811;p143"/>
          <p:cNvCxnSpPr>
            <a:stCxn id="1796" idx="6"/>
            <a:endCxn id="1808" idx="1"/>
          </p:cNvCxnSpPr>
          <p:nvPr/>
        </p:nvCxnSpPr>
        <p:spPr>
          <a:xfrm>
            <a:off x="4715250" y="3750300"/>
            <a:ext cx="853500" cy="0"/>
          </a:xfrm>
          <a:prstGeom prst="straightConnector1">
            <a:avLst/>
          </a:prstGeom>
          <a:noFill/>
          <a:ln w="9525" cap="flat" cmpd="sng">
            <a:solidFill>
              <a:schemeClr val="dk2"/>
            </a:solidFill>
            <a:prstDash val="solid"/>
            <a:round/>
            <a:headEnd type="none" w="med" len="med"/>
            <a:tailEnd type="none" w="med" len="med"/>
          </a:ln>
        </p:spPr>
      </p:cxnSp>
      <p:cxnSp>
        <p:nvCxnSpPr>
          <p:cNvPr id="1812" name="Google Shape;1812;p143"/>
          <p:cNvCxnSpPr>
            <a:stCxn id="1797" idx="6"/>
            <a:endCxn id="1808" idx="1"/>
          </p:cNvCxnSpPr>
          <p:nvPr/>
        </p:nvCxnSpPr>
        <p:spPr>
          <a:xfrm rot="10800000" flipH="1">
            <a:off x="4715250" y="3750425"/>
            <a:ext cx="853500" cy="507000"/>
          </a:xfrm>
          <a:prstGeom prst="straightConnector1">
            <a:avLst/>
          </a:prstGeom>
          <a:noFill/>
          <a:ln w="9525" cap="flat" cmpd="sng">
            <a:solidFill>
              <a:schemeClr val="dk2"/>
            </a:solidFill>
            <a:prstDash val="solid"/>
            <a:round/>
            <a:headEnd type="none" w="med" len="med"/>
            <a:tailEnd type="none" w="med" len="med"/>
          </a:ln>
        </p:spPr>
      </p:cxnSp>
      <p:cxnSp>
        <p:nvCxnSpPr>
          <p:cNvPr id="1813" name="Google Shape;1813;p143"/>
          <p:cNvCxnSpPr>
            <a:stCxn id="1798" idx="6"/>
            <a:endCxn id="1808" idx="1"/>
          </p:cNvCxnSpPr>
          <p:nvPr/>
        </p:nvCxnSpPr>
        <p:spPr>
          <a:xfrm rot="10800000" flipH="1">
            <a:off x="4715250" y="3750250"/>
            <a:ext cx="853500" cy="1014300"/>
          </a:xfrm>
          <a:prstGeom prst="straightConnector1">
            <a:avLst/>
          </a:prstGeom>
          <a:noFill/>
          <a:ln w="9525" cap="flat" cmpd="sng">
            <a:solidFill>
              <a:schemeClr val="dk2"/>
            </a:solidFill>
            <a:prstDash val="solid"/>
            <a:round/>
            <a:headEnd type="none" w="med" len="med"/>
            <a:tailEnd type="none" w="med" len="med"/>
          </a:ln>
        </p:spPr>
      </p:cxnSp>
      <p:cxnSp>
        <p:nvCxnSpPr>
          <p:cNvPr id="1814" name="Google Shape;1814;p143"/>
          <p:cNvCxnSpPr>
            <a:stCxn id="1808" idx="3"/>
          </p:cNvCxnSpPr>
          <p:nvPr/>
        </p:nvCxnSpPr>
        <p:spPr>
          <a:xfrm>
            <a:off x="6702850" y="3750303"/>
            <a:ext cx="1233300" cy="5100"/>
          </a:xfrm>
          <a:prstGeom prst="straightConnector1">
            <a:avLst/>
          </a:prstGeom>
          <a:noFill/>
          <a:ln w="19050" cap="flat" cmpd="sng">
            <a:solidFill>
              <a:schemeClr val="dk2"/>
            </a:solidFill>
            <a:prstDash val="solid"/>
            <a:round/>
            <a:headEnd type="triangle" w="med" len="med"/>
            <a:tailEnd type="none" w="med" len="med"/>
          </a:ln>
        </p:spPr>
      </p:cxnSp>
      <p:sp>
        <p:nvSpPr>
          <p:cNvPr id="1815" name="Google Shape;1815;p143"/>
          <p:cNvSpPr/>
          <p:nvPr/>
        </p:nvSpPr>
        <p:spPr>
          <a:xfrm>
            <a:off x="4254650" y="2338225"/>
            <a:ext cx="2917800" cy="2706300"/>
          </a:xfrm>
          <a:prstGeom prst="rect">
            <a:avLst/>
          </a:prstGeom>
          <a:noFill/>
          <a:ln w="28575" cap="flat" cmpd="sng">
            <a:solidFill>
              <a:srgbClr val="00FF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43"/>
          <p:cNvSpPr txBox="1"/>
          <p:nvPr/>
        </p:nvSpPr>
        <p:spPr>
          <a:xfrm>
            <a:off x="5205900" y="4723543"/>
            <a:ext cx="393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a:solidFill>
                  <a:srgbClr val="00FF00"/>
                </a:solidFill>
                <a:latin typeface="Lato"/>
                <a:ea typeface="Lato"/>
                <a:cs typeface="Lato"/>
                <a:sym typeface="Lato"/>
              </a:rPr>
              <a:t>Analyse prédictive</a:t>
            </a:r>
            <a:endParaRPr b="1">
              <a:solidFill>
                <a:srgbClr val="00FF00"/>
              </a:solidFill>
              <a:latin typeface="Lato"/>
              <a:ea typeface="Lato"/>
              <a:cs typeface="Lato"/>
              <a:sym typeface="Lato"/>
            </a:endParaRPr>
          </a:p>
        </p:txBody>
      </p:sp>
      <p:sp>
        <p:nvSpPr>
          <p:cNvPr id="1817" name="Google Shape;1817;p143"/>
          <p:cNvSpPr txBox="1"/>
          <p:nvPr/>
        </p:nvSpPr>
        <p:spPr>
          <a:xfrm>
            <a:off x="6897775" y="3433325"/>
            <a:ext cx="113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solidFill>
                  <a:schemeClr val="lt1"/>
                </a:solidFill>
                <a:latin typeface="Lato"/>
                <a:ea typeface="Lato"/>
                <a:cs typeface="Lato"/>
                <a:sym typeface="Lato"/>
              </a:rPr>
              <a:t>Exploitation</a:t>
            </a:r>
            <a:endParaRPr>
              <a:solidFill>
                <a:schemeClr val="lt1"/>
              </a:solidFill>
              <a:latin typeface="Lato"/>
              <a:ea typeface="Lato"/>
              <a:cs typeface="Lato"/>
              <a:sym typeface="Lato"/>
            </a:endParaRPr>
          </a:p>
        </p:txBody>
      </p:sp>
      <p:sp>
        <p:nvSpPr>
          <p:cNvPr id="1818" name="Google Shape;1818;p143"/>
          <p:cNvSpPr/>
          <p:nvPr/>
        </p:nvSpPr>
        <p:spPr>
          <a:xfrm>
            <a:off x="4572000" y="1604375"/>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43"/>
          <p:cNvSpPr/>
          <p:nvPr/>
        </p:nvSpPr>
        <p:spPr>
          <a:xfrm>
            <a:off x="4919400" y="1610363"/>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43"/>
          <p:cNvSpPr/>
          <p:nvPr/>
        </p:nvSpPr>
        <p:spPr>
          <a:xfrm>
            <a:off x="5266800" y="1610363"/>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43"/>
          <p:cNvSpPr/>
          <p:nvPr/>
        </p:nvSpPr>
        <p:spPr>
          <a:xfrm>
            <a:off x="5614200" y="1607363"/>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43"/>
          <p:cNvSpPr/>
          <p:nvPr/>
        </p:nvSpPr>
        <p:spPr>
          <a:xfrm>
            <a:off x="5961600" y="1613350"/>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43"/>
          <p:cNvSpPr/>
          <p:nvPr/>
        </p:nvSpPr>
        <p:spPr>
          <a:xfrm>
            <a:off x="6309000" y="1613350"/>
            <a:ext cx="286500" cy="325500"/>
          </a:xfrm>
          <a:prstGeom prst="ellipse">
            <a:avLst/>
          </a:prstGeom>
          <a:solidFill>
            <a:srgbClr val="4A86E8"/>
          </a:solid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43"/>
          <p:cNvSpPr/>
          <p:nvPr/>
        </p:nvSpPr>
        <p:spPr>
          <a:xfrm>
            <a:off x="4452000" y="1446263"/>
            <a:ext cx="2250900" cy="609600"/>
          </a:xfrm>
          <a:prstGeom prst="rect">
            <a:avLst/>
          </a:prstGeom>
          <a:noFill/>
          <a:ln w="28575" cap="flat" cmpd="sng">
            <a:solidFill>
              <a:srgbClr val="4A86E8"/>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5" name="Google Shape;1825;p143"/>
          <p:cNvCxnSpPr>
            <a:stCxn id="1818" idx="4"/>
          </p:cNvCxnSpPr>
          <p:nvPr/>
        </p:nvCxnSpPr>
        <p:spPr>
          <a:xfrm>
            <a:off x="4715250" y="1929875"/>
            <a:ext cx="1383000" cy="1268400"/>
          </a:xfrm>
          <a:prstGeom prst="straightConnector1">
            <a:avLst/>
          </a:prstGeom>
          <a:noFill/>
          <a:ln w="9525" cap="flat" cmpd="sng">
            <a:solidFill>
              <a:schemeClr val="dk2"/>
            </a:solidFill>
            <a:prstDash val="solid"/>
            <a:round/>
            <a:headEnd type="none" w="med" len="med"/>
            <a:tailEnd type="none" w="med" len="med"/>
          </a:ln>
        </p:spPr>
      </p:cxnSp>
      <p:cxnSp>
        <p:nvCxnSpPr>
          <p:cNvPr id="1826" name="Google Shape;1826;p143"/>
          <p:cNvCxnSpPr>
            <a:stCxn id="1819" idx="4"/>
          </p:cNvCxnSpPr>
          <p:nvPr/>
        </p:nvCxnSpPr>
        <p:spPr>
          <a:xfrm>
            <a:off x="5062650" y="1935863"/>
            <a:ext cx="1035600" cy="1250400"/>
          </a:xfrm>
          <a:prstGeom prst="straightConnector1">
            <a:avLst/>
          </a:prstGeom>
          <a:noFill/>
          <a:ln w="9525" cap="flat" cmpd="sng">
            <a:solidFill>
              <a:schemeClr val="dk2"/>
            </a:solidFill>
            <a:prstDash val="solid"/>
            <a:round/>
            <a:headEnd type="none" w="med" len="med"/>
            <a:tailEnd type="none" w="med" len="med"/>
          </a:ln>
        </p:spPr>
      </p:cxnSp>
      <p:cxnSp>
        <p:nvCxnSpPr>
          <p:cNvPr id="1827" name="Google Shape;1827;p143"/>
          <p:cNvCxnSpPr>
            <a:stCxn id="1820" idx="4"/>
          </p:cNvCxnSpPr>
          <p:nvPr/>
        </p:nvCxnSpPr>
        <p:spPr>
          <a:xfrm>
            <a:off x="5410050" y="1935863"/>
            <a:ext cx="711900" cy="1286400"/>
          </a:xfrm>
          <a:prstGeom prst="straightConnector1">
            <a:avLst/>
          </a:prstGeom>
          <a:noFill/>
          <a:ln w="9525" cap="flat" cmpd="sng">
            <a:solidFill>
              <a:schemeClr val="dk2"/>
            </a:solidFill>
            <a:prstDash val="solid"/>
            <a:round/>
            <a:headEnd type="none" w="med" len="med"/>
            <a:tailEnd type="none" w="med" len="med"/>
          </a:ln>
        </p:spPr>
      </p:cxnSp>
      <p:cxnSp>
        <p:nvCxnSpPr>
          <p:cNvPr id="1828" name="Google Shape;1828;p143"/>
          <p:cNvCxnSpPr>
            <a:stCxn id="1821" idx="4"/>
          </p:cNvCxnSpPr>
          <p:nvPr/>
        </p:nvCxnSpPr>
        <p:spPr>
          <a:xfrm>
            <a:off x="5757450" y="1932863"/>
            <a:ext cx="352800" cy="1277400"/>
          </a:xfrm>
          <a:prstGeom prst="straightConnector1">
            <a:avLst/>
          </a:prstGeom>
          <a:noFill/>
          <a:ln w="9525" cap="flat" cmpd="sng">
            <a:solidFill>
              <a:schemeClr val="dk2"/>
            </a:solidFill>
            <a:prstDash val="solid"/>
            <a:round/>
            <a:headEnd type="none" w="med" len="med"/>
            <a:tailEnd type="none" w="med" len="med"/>
          </a:ln>
        </p:spPr>
      </p:cxnSp>
      <p:cxnSp>
        <p:nvCxnSpPr>
          <p:cNvPr id="1829" name="Google Shape;1829;p143"/>
          <p:cNvCxnSpPr>
            <a:stCxn id="1822" idx="4"/>
          </p:cNvCxnSpPr>
          <p:nvPr/>
        </p:nvCxnSpPr>
        <p:spPr>
          <a:xfrm>
            <a:off x="6104850" y="1938850"/>
            <a:ext cx="17100" cy="1259400"/>
          </a:xfrm>
          <a:prstGeom prst="straightConnector1">
            <a:avLst/>
          </a:prstGeom>
          <a:noFill/>
          <a:ln w="9525" cap="flat" cmpd="sng">
            <a:solidFill>
              <a:schemeClr val="dk2"/>
            </a:solidFill>
            <a:prstDash val="solid"/>
            <a:round/>
            <a:headEnd type="none" w="med" len="med"/>
            <a:tailEnd type="none" w="med" len="med"/>
          </a:ln>
        </p:spPr>
      </p:cxnSp>
      <p:cxnSp>
        <p:nvCxnSpPr>
          <p:cNvPr id="1830" name="Google Shape;1830;p143"/>
          <p:cNvCxnSpPr>
            <a:stCxn id="1823" idx="4"/>
          </p:cNvCxnSpPr>
          <p:nvPr/>
        </p:nvCxnSpPr>
        <p:spPr>
          <a:xfrm flipH="1">
            <a:off x="6157950" y="1938850"/>
            <a:ext cx="294300" cy="1247400"/>
          </a:xfrm>
          <a:prstGeom prst="straightConnector1">
            <a:avLst/>
          </a:prstGeom>
          <a:noFill/>
          <a:ln w="9525" cap="flat" cmpd="sng">
            <a:solidFill>
              <a:schemeClr val="dk2"/>
            </a:solidFill>
            <a:prstDash val="solid"/>
            <a:round/>
            <a:headEnd type="none" w="med" len="med"/>
            <a:tailEnd type="none" w="med" len="med"/>
          </a:ln>
        </p:spPr>
      </p:cxnSp>
      <p:sp>
        <p:nvSpPr>
          <p:cNvPr id="1831" name="Google Shape;1831;p143"/>
          <p:cNvSpPr txBox="1"/>
          <p:nvPr/>
        </p:nvSpPr>
        <p:spPr>
          <a:xfrm>
            <a:off x="6588373" y="1332000"/>
            <a:ext cx="14322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4A86E8"/>
                </a:solidFill>
                <a:latin typeface="Lato"/>
                <a:ea typeface="Lato"/>
                <a:cs typeface="Lato"/>
                <a:sym typeface="Lato"/>
              </a:rPr>
              <a:t>Démographie</a:t>
            </a:r>
            <a:endParaRPr b="1">
              <a:solidFill>
                <a:srgbClr val="4A86E8"/>
              </a:solidFill>
              <a:latin typeface="Lato"/>
              <a:ea typeface="Lato"/>
              <a:cs typeface="Lato"/>
              <a:sym typeface="Lato"/>
            </a:endParaRPr>
          </a:p>
          <a:p>
            <a:pPr marL="0" lvl="0" indent="0" algn="ctr" rtl="0">
              <a:spcBef>
                <a:spcPts val="0"/>
              </a:spcBef>
              <a:spcAft>
                <a:spcPts val="0"/>
              </a:spcAft>
              <a:buNone/>
            </a:pPr>
            <a:r>
              <a:rPr lang="fr" b="1">
                <a:solidFill>
                  <a:srgbClr val="4A86E8"/>
                </a:solidFill>
                <a:latin typeface="Lato"/>
                <a:ea typeface="Lato"/>
                <a:cs typeface="Lato"/>
                <a:sym typeface="Lato"/>
              </a:rPr>
              <a:t>Géopolitique</a:t>
            </a:r>
            <a:endParaRPr b="1">
              <a:solidFill>
                <a:srgbClr val="4A86E8"/>
              </a:solidFill>
              <a:latin typeface="Lato"/>
              <a:ea typeface="Lato"/>
              <a:cs typeface="Lato"/>
              <a:sym typeface="Lato"/>
            </a:endParaRPr>
          </a:p>
          <a:p>
            <a:pPr marL="0" lvl="0" indent="0" algn="ctr" rtl="0">
              <a:spcBef>
                <a:spcPts val="0"/>
              </a:spcBef>
              <a:spcAft>
                <a:spcPts val="0"/>
              </a:spcAft>
              <a:buNone/>
            </a:pPr>
            <a:r>
              <a:rPr lang="fr" b="1">
                <a:solidFill>
                  <a:srgbClr val="4A86E8"/>
                </a:solidFill>
                <a:latin typeface="Lato"/>
                <a:ea typeface="Lato"/>
                <a:cs typeface="Lato"/>
                <a:sym typeface="Lato"/>
              </a:rPr>
              <a:t>…</a:t>
            </a:r>
            <a:endParaRPr b="1">
              <a:solidFill>
                <a:srgbClr val="4A86E8"/>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14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Suivi des performances et optimisation des SIRH</a:t>
            </a:r>
            <a:endParaRPr/>
          </a:p>
          <a:p>
            <a:pPr marL="0" lvl="0" indent="0" algn="l" rtl="0">
              <a:spcBef>
                <a:spcPts val="0"/>
              </a:spcBef>
              <a:spcAft>
                <a:spcPts val="0"/>
              </a:spcAft>
              <a:buNone/>
            </a:pPr>
            <a:endParaRPr/>
          </a:p>
        </p:txBody>
      </p:sp>
      <p:sp>
        <p:nvSpPr>
          <p:cNvPr id="1837" name="Google Shape;1837;p144"/>
          <p:cNvSpPr/>
          <p:nvPr/>
        </p:nvSpPr>
        <p:spPr>
          <a:xfrm>
            <a:off x="307500" y="1790300"/>
            <a:ext cx="2374800" cy="375300"/>
          </a:xfrm>
          <a:prstGeom prst="roundRect">
            <a:avLst>
              <a:gd name="adj" fmla="val 16667"/>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Définir des objectifs clairs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1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Suivi des performances et optimisation des SIRH</a:t>
            </a:r>
            <a:endParaRPr/>
          </a:p>
          <a:p>
            <a:pPr marL="0" lvl="0" indent="0" algn="l" rtl="0">
              <a:spcBef>
                <a:spcPts val="0"/>
              </a:spcBef>
              <a:spcAft>
                <a:spcPts val="0"/>
              </a:spcAft>
              <a:buNone/>
            </a:pPr>
            <a:endParaRPr/>
          </a:p>
        </p:txBody>
      </p:sp>
      <p:sp>
        <p:nvSpPr>
          <p:cNvPr id="1843" name="Google Shape;1843;p145"/>
          <p:cNvSpPr/>
          <p:nvPr/>
        </p:nvSpPr>
        <p:spPr>
          <a:xfrm>
            <a:off x="307625" y="2393250"/>
            <a:ext cx="2374800" cy="375300"/>
          </a:xfrm>
          <a:prstGeom prst="roundRect">
            <a:avLst>
              <a:gd name="adj" fmla="val 16667"/>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Suivre des KPI pertinents</a:t>
            </a:r>
            <a:endParaRPr/>
          </a:p>
        </p:txBody>
      </p:sp>
      <p:sp>
        <p:nvSpPr>
          <p:cNvPr id="1844" name="Google Shape;1844;p145"/>
          <p:cNvSpPr txBox="1"/>
          <p:nvPr/>
        </p:nvSpPr>
        <p:spPr>
          <a:xfrm>
            <a:off x="4267000" y="1486550"/>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45" name="Google Shape;1845;p145"/>
          <p:cNvSpPr txBox="1"/>
          <p:nvPr/>
        </p:nvSpPr>
        <p:spPr>
          <a:xfrm>
            <a:off x="4916475" y="2091500"/>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46" name="Google Shape;1846;p145"/>
          <p:cNvSpPr txBox="1"/>
          <p:nvPr/>
        </p:nvSpPr>
        <p:spPr>
          <a:xfrm>
            <a:off x="4168575" y="2670200"/>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47" name="Google Shape;1847;p145"/>
          <p:cNvSpPr txBox="1"/>
          <p:nvPr/>
        </p:nvSpPr>
        <p:spPr>
          <a:xfrm>
            <a:off x="5456775" y="3016675"/>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48" name="Google Shape;1848;p145"/>
          <p:cNvSpPr txBox="1"/>
          <p:nvPr/>
        </p:nvSpPr>
        <p:spPr>
          <a:xfrm>
            <a:off x="5777700" y="1458650"/>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49" name="Google Shape;1849;p145"/>
          <p:cNvSpPr txBox="1"/>
          <p:nvPr/>
        </p:nvSpPr>
        <p:spPr>
          <a:xfrm>
            <a:off x="6434575" y="2386275"/>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50" name="Google Shape;1850;p145"/>
          <p:cNvSpPr txBox="1"/>
          <p:nvPr/>
        </p:nvSpPr>
        <p:spPr>
          <a:xfrm>
            <a:off x="4421300" y="3510775"/>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51" name="Google Shape;1851;p145"/>
          <p:cNvSpPr txBox="1"/>
          <p:nvPr/>
        </p:nvSpPr>
        <p:spPr>
          <a:xfrm>
            <a:off x="5843875" y="3847750"/>
            <a:ext cx="590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KPI</a:t>
            </a:r>
            <a:endParaRPr b="1">
              <a:solidFill>
                <a:srgbClr val="FF0000"/>
              </a:solidFill>
              <a:latin typeface="Lato"/>
              <a:ea typeface="Lato"/>
              <a:cs typeface="Lato"/>
              <a:sym typeface="Lato"/>
            </a:endParaRPr>
          </a:p>
        </p:txBody>
      </p:sp>
      <p:sp>
        <p:nvSpPr>
          <p:cNvPr id="1852" name="Google Shape;1852;p145"/>
          <p:cNvSpPr/>
          <p:nvPr/>
        </p:nvSpPr>
        <p:spPr>
          <a:xfrm>
            <a:off x="4205350" y="1400300"/>
            <a:ext cx="714000" cy="572700"/>
          </a:xfrm>
          <a:prstGeom prst="ellipse">
            <a:avLst/>
          </a:prstGeom>
          <a:noFill/>
          <a:ln w="28575" cap="flat" cmpd="sng">
            <a:solidFill>
              <a:srgbClr val="00FF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45"/>
          <p:cNvSpPr/>
          <p:nvPr/>
        </p:nvSpPr>
        <p:spPr>
          <a:xfrm>
            <a:off x="5395125" y="2930425"/>
            <a:ext cx="714000" cy="572700"/>
          </a:xfrm>
          <a:prstGeom prst="ellipse">
            <a:avLst/>
          </a:prstGeom>
          <a:noFill/>
          <a:ln w="28575" cap="flat" cmpd="sng">
            <a:solidFill>
              <a:srgbClr val="00FF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54" name="Google Shape;1854;p145"/>
          <p:cNvCxnSpPr>
            <a:stCxn id="1843" idx="3"/>
            <a:endCxn id="1852" idx="2"/>
          </p:cNvCxnSpPr>
          <p:nvPr/>
        </p:nvCxnSpPr>
        <p:spPr>
          <a:xfrm rot="10800000" flipH="1">
            <a:off x="2682425" y="1686600"/>
            <a:ext cx="1522800" cy="894300"/>
          </a:xfrm>
          <a:prstGeom prst="straightConnector1">
            <a:avLst/>
          </a:prstGeom>
          <a:noFill/>
          <a:ln w="19050" cap="flat" cmpd="sng">
            <a:solidFill>
              <a:srgbClr val="00FF00"/>
            </a:solidFill>
            <a:prstDash val="solid"/>
            <a:round/>
            <a:headEnd type="none" w="med" len="med"/>
            <a:tailEnd type="triangle" w="med" len="med"/>
          </a:ln>
        </p:spPr>
      </p:cxnSp>
      <p:cxnSp>
        <p:nvCxnSpPr>
          <p:cNvPr id="1855" name="Google Shape;1855;p145"/>
          <p:cNvCxnSpPr>
            <a:stCxn id="1843" idx="3"/>
            <a:endCxn id="1853" idx="2"/>
          </p:cNvCxnSpPr>
          <p:nvPr/>
        </p:nvCxnSpPr>
        <p:spPr>
          <a:xfrm>
            <a:off x="2682425" y="2580900"/>
            <a:ext cx="2712600" cy="636000"/>
          </a:xfrm>
          <a:prstGeom prst="straightConnector1">
            <a:avLst/>
          </a:prstGeom>
          <a:noFill/>
          <a:ln w="19050" cap="flat" cmpd="sng">
            <a:solidFill>
              <a:srgbClr val="00FF00"/>
            </a:solidFill>
            <a:prstDash val="solid"/>
            <a:round/>
            <a:headEnd type="none" w="med" len="med"/>
            <a:tailEnd type="triangle" w="med" len="med"/>
          </a:ln>
        </p:spPr>
      </p:cxnSp>
      <p:sp>
        <p:nvSpPr>
          <p:cNvPr id="1856" name="Google Shape;1856;p145"/>
          <p:cNvSpPr/>
          <p:nvPr/>
        </p:nvSpPr>
        <p:spPr>
          <a:xfrm>
            <a:off x="307500" y="1790300"/>
            <a:ext cx="2374800" cy="375300"/>
          </a:xfrm>
          <a:prstGeom prst="roundRect">
            <a:avLst>
              <a:gd name="adj" fmla="val 16667"/>
            </a:avLst>
          </a:prstGeom>
          <a:solidFill>
            <a:srgbClr val="D5A6B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Définir des objectifs clairs</a:t>
            </a:r>
            <a:endParaRPr/>
          </a:p>
        </p:txBody>
      </p:sp>
      <p:cxnSp>
        <p:nvCxnSpPr>
          <p:cNvPr id="1857" name="Google Shape;1857;p145"/>
          <p:cNvCxnSpPr>
            <a:stCxn id="1856" idx="2"/>
            <a:endCxn id="1843" idx="0"/>
          </p:cNvCxnSpPr>
          <p:nvPr/>
        </p:nvCxnSpPr>
        <p:spPr>
          <a:xfrm>
            <a:off x="1494900" y="2165600"/>
            <a:ext cx="0" cy="227700"/>
          </a:xfrm>
          <a:prstGeom prst="straightConnector1">
            <a:avLst/>
          </a:prstGeom>
          <a:noFill/>
          <a:ln w="9525" cap="flat" cmpd="sng">
            <a:solidFill>
              <a:schemeClr val="dk2"/>
            </a:solidFill>
            <a:prstDash val="solid"/>
            <a:round/>
            <a:headEnd type="none" w="med" len="med"/>
            <a:tailEnd type="none" w="med" len="med"/>
          </a:ln>
        </p:spPr>
      </p:cxnSp>
      <p:sp>
        <p:nvSpPr>
          <p:cNvPr id="1858" name="Google Shape;1858;p145"/>
          <p:cNvSpPr txBox="1"/>
          <p:nvPr/>
        </p:nvSpPr>
        <p:spPr>
          <a:xfrm>
            <a:off x="593175" y="4607200"/>
            <a:ext cx="7841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b="1">
                <a:solidFill>
                  <a:srgbClr val="FF0000"/>
                </a:solidFill>
                <a:latin typeface="Lato"/>
                <a:ea typeface="Lato"/>
                <a:cs typeface="Lato"/>
                <a:sym typeface="Lato"/>
              </a:rPr>
              <a:t>/!\ Certaines informations échappent à cette méthodologie /!\</a:t>
            </a:r>
            <a:endParaRPr b="1">
              <a:solidFill>
                <a:srgbClr val="FF0000"/>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62"/>
        <p:cNvGrpSpPr/>
        <p:nvPr/>
      </p:nvGrpSpPr>
      <p:grpSpPr>
        <a:xfrm>
          <a:off x="0" y="0"/>
          <a:ext cx="0" cy="0"/>
          <a:chOff x="0" y="0"/>
          <a:chExt cx="0" cy="0"/>
        </a:xfrm>
      </p:grpSpPr>
      <p:sp>
        <p:nvSpPr>
          <p:cNvPr id="1863" name="Google Shape;1863;p14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L’analyse des performances : exemple de KPIs</a:t>
            </a:r>
            <a:endParaRPr/>
          </a:p>
        </p:txBody>
      </p:sp>
      <p:sp>
        <p:nvSpPr>
          <p:cNvPr id="1864" name="Google Shape;1864;p146"/>
          <p:cNvSpPr/>
          <p:nvPr/>
        </p:nvSpPr>
        <p:spPr>
          <a:xfrm>
            <a:off x="1297500" y="14695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Taux d’adoption du SIRH</a:t>
            </a:r>
            <a:endParaRPr>
              <a:latin typeface="Lato"/>
              <a:ea typeface="Lato"/>
              <a:cs typeface="Lato"/>
              <a:sym typeface="Lato"/>
            </a:endParaRPr>
          </a:p>
        </p:txBody>
      </p:sp>
      <p:sp>
        <p:nvSpPr>
          <p:cNvPr id="1865" name="Google Shape;1865;p146"/>
          <p:cNvSpPr/>
          <p:nvPr/>
        </p:nvSpPr>
        <p:spPr>
          <a:xfrm>
            <a:off x="3286850" y="14695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Efficacité opérationnelle</a:t>
            </a:r>
            <a:endParaRPr>
              <a:latin typeface="Lato"/>
              <a:ea typeface="Lato"/>
              <a:cs typeface="Lato"/>
              <a:sym typeface="Lato"/>
            </a:endParaRPr>
          </a:p>
        </p:txBody>
      </p:sp>
      <p:sp>
        <p:nvSpPr>
          <p:cNvPr id="1866" name="Google Shape;1866;p146"/>
          <p:cNvSpPr/>
          <p:nvPr/>
        </p:nvSpPr>
        <p:spPr>
          <a:xfrm>
            <a:off x="5276200" y="14695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Précision des données</a:t>
            </a:r>
            <a:endParaRPr>
              <a:latin typeface="Lato"/>
              <a:ea typeface="Lato"/>
              <a:cs typeface="Lato"/>
              <a:sym typeface="Lato"/>
            </a:endParaRPr>
          </a:p>
        </p:txBody>
      </p:sp>
      <p:sp>
        <p:nvSpPr>
          <p:cNvPr id="1867" name="Google Shape;1867;p146"/>
          <p:cNvSpPr/>
          <p:nvPr/>
        </p:nvSpPr>
        <p:spPr>
          <a:xfrm>
            <a:off x="1297500" y="20818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Taux de conformité</a:t>
            </a:r>
            <a:endParaRPr>
              <a:latin typeface="Lato"/>
              <a:ea typeface="Lato"/>
              <a:cs typeface="Lato"/>
              <a:sym typeface="Lato"/>
            </a:endParaRPr>
          </a:p>
        </p:txBody>
      </p:sp>
      <p:sp>
        <p:nvSpPr>
          <p:cNvPr id="1868" name="Google Shape;1868;p146"/>
          <p:cNvSpPr/>
          <p:nvPr/>
        </p:nvSpPr>
        <p:spPr>
          <a:xfrm>
            <a:off x="3286850" y="20818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Taux de satisfaction des employés</a:t>
            </a:r>
            <a:endParaRPr>
              <a:latin typeface="Lato"/>
              <a:ea typeface="Lato"/>
              <a:cs typeface="Lato"/>
              <a:sym typeface="Lato"/>
            </a:endParaRPr>
          </a:p>
        </p:txBody>
      </p:sp>
      <p:sp>
        <p:nvSpPr>
          <p:cNvPr id="1869" name="Google Shape;1869;p146"/>
          <p:cNvSpPr/>
          <p:nvPr/>
        </p:nvSpPr>
        <p:spPr>
          <a:xfrm>
            <a:off x="5276200" y="20818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Réduction des coûts administratifs</a:t>
            </a:r>
            <a:endParaRPr>
              <a:latin typeface="Lato"/>
              <a:ea typeface="Lato"/>
              <a:cs typeface="Lato"/>
              <a:sym typeface="Lato"/>
            </a:endParaRPr>
          </a:p>
        </p:txBody>
      </p:sp>
      <p:sp>
        <p:nvSpPr>
          <p:cNvPr id="1870" name="Google Shape;1870;p146"/>
          <p:cNvSpPr/>
          <p:nvPr/>
        </p:nvSpPr>
        <p:spPr>
          <a:xfrm>
            <a:off x="1297500" y="26941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Taux d’automatisation</a:t>
            </a:r>
            <a:endParaRPr>
              <a:latin typeface="Lato"/>
              <a:ea typeface="Lato"/>
              <a:cs typeface="Lato"/>
              <a:sym typeface="Lato"/>
            </a:endParaRPr>
          </a:p>
        </p:txBody>
      </p:sp>
      <p:sp>
        <p:nvSpPr>
          <p:cNvPr id="1871" name="Google Shape;1871;p146"/>
          <p:cNvSpPr/>
          <p:nvPr/>
        </p:nvSpPr>
        <p:spPr>
          <a:xfrm>
            <a:off x="3286850" y="26941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Temps moyen de résolution des problèmes</a:t>
            </a:r>
            <a:endParaRPr>
              <a:latin typeface="Lato"/>
              <a:ea typeface="Lato"/>
              <a:cs typeface="Lato"/>
              <a:sym typeface="Lato"/>
            </a:endParaRPr>
          </a:p>
        </p:txBody>
      </p:sp>
      <p:sp>
        <p:nvSpPr>
          <p:cNvPr id="1872" name="Google Shape;1872;p146"/>
          <p:cNvSpPr/>
          <p:nvPr/>
        </p:nvSpPr>
        <p:spPr>
          <a:xfrm>
            <a:off x="5276200" y="26941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Analyse de la rétention des talents</a:t>
            </a:r>
            <a:endParaRPr>
              <a:latin typeface="Lato"/>
              <a:ea typeface="Lato"/>
              <a:cs typeface="Lato"/>
              <a:sym typeface="Lato"/>
            </a:endParaRPr>
          </a:p>
        </p:txBody>
      </p:sp>
      <p:sp>
        <p:nvSpPr>
          <p:cNvPr id="1873" name="Google Shape;1873;p146"/>
          <p:cNvSpPr/>
          <p:nvPr/>
        </p:nvSpPr>
        <p:spPr>
          <a:xfrm>
            <a:off x="3245350" y="3306450"/>
            <a:ext cx="1806300" cy="4899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Taux d’utilisation des fonctionnalités</a:t>
            </a:r>
            <a:endParaRPr>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77"/>
        <p:cNvGrpSpPr/>
        <p:nvPr/>
      </p:nvGrpSpPr>
      <p:grpSpPr>
        <a:xfrm>
          <a:off x="0" y="0"/>
          <a:ext cx="0" cy="0"/>
          <a:chOff x="0" y="0"/>
          <a:chExt cx="0" cy="0"/>
        </a:xfrm>
      </p:grpSpPr>
      <p:sp>
        <p:nvSpPr>
          <p:cNvPr id="1878" name="Google Shape;1878;p14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Méthodologie DevOps appliquée au SI RH</a:t>
            </a:r>
            <a:endParaRPr/>
          </a:p>
        </p:txBody>
      </p:sp>
      <p:pic>
        <p:nvPicPr>
          <p:cNvPr id="1879" name="Google Shape;1879;p147"/>
          <p:cNvPicPr preferRelativeResize="0"/>
          <p:nvPr/>
        </p:nvPicPr>
        <p:blipFill>
          <a:blip r:embed="rId3">
            <a:alphaModFix/>
          </a:blip>
          <a:stretch>
            <a:fillRect/>
          </a:stretch>
        </p:blipFill>
        <p:spPr>
          <a:xfrm>
            <a:off x="1630100" y="1361775"/>
            <a:ext cx="5883791" cy="35308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14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L’intégration Continue (CI)</a:t>
            </a:r>
            <a:endParaRPr/>
          </a:p>
        </p:txBody>
      </p:sp>
      <p:sp>
        <p:nvSpPr>
          <p:cNvPr id="1885" name="Google Shape;1885;p14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L’intégration continue (CI) est une pratique de développement de logiciel qui consiste à intégrer les modifications et les ajouts de code de manière régulière et automatisée dans le code source principal du projet. L’objectif de l’intégration continue est de s’assurer que le code source est stable et fonctionnel à tout moment, en détectant et en corrigeant les erreurs et les bugs de manière précoce.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14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L’intégration Continue (CI)</a:t>
            </a:r>
            <a:endParaRPr/>
          </a:p>
        </p:txBody>
      </p:sp>
      <p:sp>
        <p:nvSpPr>
          <p:cNvPr id="1891" name="Google Shape;1891;p14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Pour mettre en place une intégration continue, il est nécessaire de configurer un environnement de développement et de déploiement automatisé, qui inclut des outils de build, de test et de déploiement. Ces outils permettent de construire, de tester et de déployer le code source de manière automatisée, en s’appuyant sur un système de contrôle de version (Git, SVN, etc.) et sur un serveur d’intégration continue (Jenkins, Travis CI, etc.).</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5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L’intégration Continue (CI)</a:t>
            </a:r>
            <a:endParaRPr/>
          </a:p>
        </p:txBody>
      </p:sp>
      <p:sp>
        <p:nvSpPr>
          <p:cNvPr id="1897" name="Google Shape;1897;p150"/>
          <p:cNvSpPr txBox="1">
            <a:spLocks noGrp="1"/>
          </p:cNvSpPr>
          <p:nvPr>
            <p:ph type="body" idx="1"/>
          </p:nvPr>
        </p:nvSpPr>
        <p:spPr>
          <a:xfrm>
            <a:off x="1297500" y="1567550"/>
            <a:ext cx="71220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L’intégration continue s’appuie sur une stratégie de développement en continu, qui consiste à développer et à intégrer le code de manière continue et itérative, plutôt que de le faire de manière séquentielle et ponctuelle. Cette stratégie permet de réduire les temps de développement et de déploiement, de s’assurer de la qualité et de la stabilité du code, et de faciliter la collaboration et la communication au sein de l’équipe de développement.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01"/>
        <p:cNvGrpSpPr/>
        <p:nvPr/>
      </p:nvGrpSpPr>
      <p:grpSpPr>
        <a:xfrm>
          <a:off x="0" y="0"/>
          <a:ext cx="0" cy="0"/>
          <a:chOff x="0" y="0"/>
          <a:chExt cx="0" cy="0"/>
        </a:xfrm>
      </p:grpSpPr>
      <p:sp>
        <p:nvSpPr>
          <p:cNvPr id="1902" name="Google Shape;1902;p15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Outils de build</a:t>
            </a:r>
            <a:endParaRPr/>
          </a:p>
        </p:txBody>
      </p:sp>
      <p:sp>
        <p:nvSpPr>
          <p:cNvPr id="1903" name="Google Shape;1903;p15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
              <a:t>Les outils de build sont des logiciels qui permettent de compiler, d’assembler et de packager le code source de l’application en vue de sa mise en production. Ils peuvent automatiser et optimiser différentes tâches de build, comme la génération de fichiers binaires, la création de fichiers de configuration, l’inclusion de dépendances, la minification de code, etc. Exemples d’outils de build : Maven, Gradle, Ant, Webpack.</a:t>
            </a:r>
            <a:endParaRPr/>
          </a:p>
          <a:p>
            <a:pPr marL="0" lvl="0" indent="0" algn="just" rtl="0">
              <a:spcBef>
                <a:spcPts val="1600"/>
              </a:spcBef>
              <a:spcAft>
                <a:spcPts val="0"/>
              </a:spcAft>
              <a:buNone/>
            </a:pPr>
            <a:r>
              <a:rPr lang="fr"/>
              <a:t>Remarque :</a:t>
            </a:r>
            <a:endParaRPr/>
          </a:p>
          <a:p>
            <a:pPr marL="0" lvl="0" indent="0" algn="just" rtl="0">
              <a:spcBef>
                <a:spcPts val="1600"/>
              </a:spcBef>
              <a:spcAft>
                <a:spcPts val="1600"/>
              </a:spcAft>
              <a:buNone/>
            </a:pPr>
            <a:r>
              <a:rPr lang="fr"/>
              <a:t>Il existe deux grandes catégories de langages de programmation : les langages compilés et les langages interprétés.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07"/>
        <p:cNvGrpSpPr/>
        <p:nvPr/>
      </p:nvGrpSpPr>
      <p:grpSpPr>
        <a:xfrm>
          <a:off x="0" y="0"/>
          <a:ext cx="0" cy="0"/>
          <a:chOff x="0" y="0"/>
          <a:chExt cx="0" cy="0"/>
        </a:xfrm>
      </p:grpSpPr>
      <p:sp>
        <p:nvSpPr>
          <p:cNvPr id="1908" name="Google Shape;1908;p1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Langages compilés vs Langages interprétés</a:t>
            </a:r>
            <a:endParaRPr/>
          </a:p>
        </p:txBody>
      </p:sp>
      <p:sp>
        <p:nvSpPr>
          <p:cNvPr id="1909" name="Google Shape;1909;p152"/>
          <p:cNvSpPr/>
          <p:nvPr/>
        </p:nvSpPr>
        <p:spPr>
          <a:xfrm>
            <a:off x="1297500" y="1245050"/>
            <a:ext cx="1908300" cy="70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Langages compilés</a:t>
            </a:r>
            <a:endParaRPr>
              <a:latin typeface="Lato"/>
              <a:ea typeface="Lato"/>
              <a:cs typeface="Lato"/>
              <a:sym typeface="Lato"/>
            </a:endParaRPr>
          </a:p>
        </p:txBody>
      </p:sp>
      <p:sp>
        <p:nvSpPr>
          <p:cNvPr id="1910" name="Google Shape;1910;p152"/>
          <p:cNvSpPr/>
          <p:nvPr/>
        </p:nvSpPr>
        <p:spPr>
          <a:xfrm>
            <a:off x="5991275" y="1245050"/>
            <a:ext cx="1908300" cy="70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Langages interprétés</a:t>
            </a:r>
            <a:endParaRPr>
              <a:latin typeface="Lato"/>
              <a:ea typeface="Lato"/>
              <a:cs typeface="Lato"/>
              <a:sym typeface="Lato"/>
            </a:endParaRPr>
          </a:p>
        </p:txBody>
      </p:sp>
      <p:cxnSp>
        <p:nvCxnSpPr>
          <p:cNvPr id="1911" name="Google Shape;1911;p152"/>
          <p:cNvCxnSpPr/>
          <p:nvPr/>
        </p:nvCxnSpPr>
        <p:spPr>
          <a:xfrm>
            <a:off x="4510775" y="1428750"/>
            <a:ext cx="0" cy="3490200"/>
          </a:xfrm>
          <a:prstGeom prst="straightConnector1">
            <a:avLst/>
          </a:prstGeom>
          <a:noFill/>
          <a:ln w="9525" cap="flat" cmpd="sng">
            <a:solidFill>
              <a:schemeClr val="dk2"/>
            </a:solidFill>
            <a:prstDash val="solid"/>
            <a:round/>
            <a:headEnd type="none" w="med" len="med"/>
            <a:tailEnd type="none" w="med" len="med"/>
          </a:ln>
        </p:spPr>
      </p:cxnSp>
      <p:pic>
        <p:nvPicPr>
          <p:cNvPr id="1912" name="Google Shape;1912;p152"/>
          <p:cNvPicPr preferRelativeResize="0"/>
          <p:nvPr/>
        </p:nvPicPr>
        <p:blipFill>
          <a:blip r:embed="rId3">
            <a:alphaModFix/>
          </a:blip>
          <a:stretch>
            <a:fillRect/>
          </a:stretch>
        </p:blipFill>
        <p:spPr>
          <a:xfrm>
            <a:off x="1297500" y="3813915"/>
            <a:ext cx="1908300" cy="699710"/>
          </a:xfrm>
          <a:prstGeom prst="rect">
            <a:avLst/>
          </a:prstGeom>
          <a:noFill/>
          <a:ln>
            <a:noFill/>
          </a:ln>
        </p:spPr>
      </p:pic>
      <p:pic>
        <p:nvPicPr>
          <p:cNvPr id="1913" name="Google Shape;1913;p152"/>
          <p:cNvPicPr preferRelativeResize="0"/>
          <p:nvPr/>
        </p:nvPicPr>
        <p:blipFill>
          <a:blip r:embed="rId4">
            <a:alphaModFix/>
          </a:blip>
          <a:stretch>
            <a:fillRect/>
          </a:stretch>
        </p:blipFill>
        <p:spPr>
          <a:xfrm>
            <a:off x="5214757" y="3760324"/>
            <a:ext cx="1427052" cy="806900"/>
          </a:xfrm>
          <a:prstGeom prst="rect">
            <a:avLst/>
          </a:prstGeom>
          <a:noFill/>
          <a:ln>
            <a:noFill/>
          </a:ln>
        </p:spPr>
      </p:pic>
      <p:pic>
        <p:nvPicPr>
          <p:cNvPr id="1914" name="Google Shape;1914;p152"/>
          <p:cNvPicPr preferRelativeResize="0"/>
          <p:nvPr/>
        </p:nvPicPr>
        <p:blipFill>
          <a:blip r:embed="rId5">
            <a:alphaModFix/>
          </a:blip>
          <a:stretch>
            <a:fillRect/>
          </a:stretch>
        </p:blipFill>
        <p:spPr>
          <a:xfrm>
            <a:off x="6478804" y="3760326"/>
            <a:ext cx="736372" cy="806902"/>
          </a:xfrm>
          <a:prstGeom prst="rect">
            <a:avLst/>
          </a:prstGeom>
          <a:noFill/>
          <a:ln>
            <a:noFill/>
          </a:ln>
        </p:spPr>
      </p:pic>
      <p:sp>
        <p:nvSpPr>
          <p:cNvPr id="1915" name="Google Shape;1915;p152"/>
          <p:cNvSpPr/>
          <p:nvPr/>
        </p:nvSpPr>
        <p:spPr>
          <a:xfrm>
            <a:off x="225925" y="2122650"/>
            <a:ext cx="1204200" cy="4491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Doivent être compilés avant exécution</a:t>
            </a:r>
            <a:endParaRPr sz="1000">
              <a:latin typeface="Lato"/>
              <a:ea typeface="Lato"/>
              <a:cs typeface="Lato"/>
              <a:sym typeface="Lato"/>
            </a:endParaRPr>
          </a:p>
        </p:txBody>
      </p:sp>
      <p:sp>
        <p:nvSpPr>
          <p:cNvPr id="1916" name="Google Shape;1916;p152"/>
          <p:cNvSpPr/>
          <p:nvPr/>
        </p:nvSpPr>
        <p:spPr>
          <a:xfrm>
            <a:off x="1542388" y="2122650"/>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Exécution plus rapide</a:t>
            </a:r>
            <a:endParaRPr sz="1000">
              <a:latin typeface="Lato"/>
              <a:ea typeface="Lato"/>
              <a:cs typeface="Lato"/>
              <a:sym typeface="Lato"/>
            </a:endParaRPr>
          </a:p>
        </p:txBody>
      </p:sp>
      <p:sp>
        <p:nvSpPr>
          <p:cNvPr id="1917" name="Google Shape;1917;p152"/>
          <p:cNvSpPr/>
          <p:nvPr/>
        </p:nvSpPr>
        <p:spPr>
          <a:xfrm>
            <a:off x="6219375" y="2122650"/>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Pas de compilation</a:t>
            </a:r>
            <a:endParaRPr sz="1000">
              <a:latin typeface="Lato"/>
              <a:ea typeface="Lato"/>
              <a:cs typeface="Lato"/>
              <a:sym typeface="Lato"/>
            </a:endParaRPr>
          </a:p>
        </p:txBody>
      </p:sp>
      <p:sp>
        <p:nvSpPr>
          <p:cNvPr id="1918" name="Google Shape;1918;p152"/>
          <p:cNvSpPr/>
          <p:nvPr/>
        </p:nvSpPr>
        <p:spPr>
          <a:xfrm>
            <a:off x="7484788" y="2122650"/>
            <a:ext cx="1204200" cy="4491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Exécution plus lente (interpréteur)</a:t>
            </a:r>
            <a:endParaRPr sz="1000">
              <a:latin typeface="Lato"/>
              <a:ea typeface="Lato"/>
              <a:cs typeface="Lato"/>
              <a:sym typeface="Lato"/>
            </a:endParaRPr>
          </a:p>
        </p:txBody>
      </p:sp>
      <p:pic>
        <p:nvPicPr>
          <p:cNvPr id="1919" name="Google Shape;1919;p152"/>
          <p:cNvPicPr preferRelativeResize="0"/>
          <p:nvPr/>
        </p:nvPicPr>
        <p:blipFill>
          <a:blip r:embed="rId6">
            <a:alphaModFix/>
          </a:blip>
          <a:stretch>
            <a:fillRect/>
          </a:stretch>
        </p:blipFill>
        <p:spPr>
          <a:xfrm>
            <a:off x="7345775" y="3838624"/>
            <a:ext cx="1204198" cy="650314"/>
          </a:xfrm>
          <a:prstGeom prst="rect">
            <a:avLst/>
          </a:prstGeom>
          <a:noFill/>
          <a:ln>
            <a:noFill/>
          </a:ln>
        </p:spPr>
      </p:pic>
      <p:sp>
        <p:nvSpPr>
          <p:cNvPr id="1920" name="Google Shape;1920;p152"/>
          <p:cNvSpPr/>
          <p:nvPr/>
        </p:nvSpPr>
        <p:spPr>
          <a:xfrm>
            <a:off x="4953950" y="2122650"/>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Plus simple d’utilisation</a:t>
            </a:r>
            <a:endParaRPr sz="1000">
              <a:latin typeface="Lato"/>
              <a:ea typeface="Lato"/>
              <a:cs typeface="Lato"/>
              <a:sym typeface="Lato"/>
            </a:endParaRPr>
          </a:p>
        </p:txBody>
      </p:sp>
      <p:sp>
        <p:nvSpPr>
          <p:cNvPr id="1921" name="Google Shape;1921;p152"/>
          <p:cNvSpPr/>
          <p:nvPr/>
        </p:nvSpPr>
        <p:spPr>
          <a:xfrm>
            <a:off x="2807188" y="2122650"/>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Exécution plus efficace</a:t>
            </a:r>
            <a:endParaRPr sz="1000">
              <a:latin typeface="Lato"/>
              <a:ea typeface="Lato"/>
              <a:cs typeface="Lato"/>
              <a:sym typeface="Lato"/>
            </a:endParaRPr>
          </a:p>
        </p:txBody>
      </p:sp>
      <p:sp>
        <p:nvSpPr>
          <p:cNvPr id="1922" name="Google Shape;1922;p152"/>
          <p:cNvSpPr/>
          <p:nvPr/>
        </p:nvSpPr>
        <p:spPr>
          <a:xfrm>
            <a:off x="225925" y="2683275"/>
            <a:ext cx="1204200" cy="4491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Compilation longue et obligatoire</a:t>
            </a:r>
            <a:endParaRPr sz="1000">
              <a:latin typeface="Lato"/>
              <a:ea typeface="Lato"/>
              <a:cs typeface="Lato"/>
              <a:sym typeface="Lato"/>
            </a:endParaRPr>
          </a:p>
        </p:txBody>
      </p:sp>
      <p:sp>
        <p:nvSpPr>
          <p:cNvPr id="1923" name="Google Shape;1923;p152"/>
          <p:cNvSpPr/>
          <p:nvPr/>
        </p:nvSpPr>
        <p:spPr>
          <a:xfrm>
            <a:off x="4953950" y="2683275"/>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Modification flexible</a:t>
            </a:r>
            <a:endParaRPr sz="1000">
              <a:latin typeface="Lato"/>
              <a:ea typeface="Lato"/>
              <a:cs typeface="Lato"/>
              <a:sym typeface="Lato"/>
            </a:endParaRPr>
          </a:p>
        </p:txBody>
      </p:sp>
      <p:sp>
        <p:nvSpPr>
          <p:cNvPr id="1924" name="Google Shape;1924;p152"/>
          <p:cNvSpPr/>
          <p:nvPr/>
        </p:nvSpPr>
        <p:spPr>
          <a:xfrm>
            <a:off x="1542388" y="2683275"/>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Sécurité du code</a:t>
            </a:r>
            <a:endParaRPr sz="1000">
              <a:latin typeface="Lato"/>
              <a:ea typeface="Lato"/>
              <a:cs typeface="Lato"/>
              <a:sym typeface="Lato"/>
            </a:endParaRPr>
          </a:p>
        </p:txBody>
      </p:sp>
      <p:sp>
        <p:nvSpPr>
          <p:cNvPr id="1925" name="Google Shape;1925;p152"/>
          <p:cNvSpPr/>
          <p:nvPr/>
        </p:nvSpPr>
        <p:spPr>
          <a:xfrm>
            <a:off x="2807200" y="2683275"/>
            <a:ext cx="1204200" cy="4491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Environnement de dev lourd</a:t>
            </a:r>
            <a:endParaRPr sz="1000">
              <a:latin typeface="Lato"/>
              <a:ea typeface="Lato"/>
              <a:cs typeface="Lato"/>
              <a:sym typeface="Lato"/>
            </a:endParaRPr>
          </a:p>
        </p:txBody>
      </p:sp>
      <p:sp>
        <p:nvSpPr>
          <p:cNvPr id="1926" name="Google Shape;1926;p152"/>
          <p:cNvSpPr/>
          <p:nvPr/>
        </p:nvSpPr>
        <p:spPr>
          <a:xfrm>
            <a:off x="7484800" y="2683275"/>
            <a:ext cx="1204200" cy="449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Environnement de dev léger</a:t>
            </a:r>
            <a:endParaRPr sz="1000">
              <a:latin typeface="Lato"/>
              <a:ea typeface="Lato"/>
              <a:cs typeface="Lato"/>
              <a:sym typeface="Lato"/>
            </a:endParaRPr>
          </a:p>
        </p:txBody>
      </p:sp>
      <p:sp>
        <p:nvSpPr>
          <p:cNvPr id="1927" name="Google Shape;1927;p152"/>
          <p:cNvSpPr/>
          <p:nvPr/>
        </p:nvSpPr>
        <p:spPr>
          <a:xfrm>
            <a:off x="6219363" y="2683275"/>
            <a:ext cx="1204200" cy="4491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latin typeface="Lato"/>
                <a:ea typeface="Lato"/>
                <a:cs typeface="Lato"/>
                <a:sym typeface="Lato"/>
              </a:rPr>
              <a:t>Code lisible par tous</a:t>
            </a:r>
            <a:endParaRPr sz="10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7"/>
        <p:cNvGrpSpPr/>
        <p:nvPr/>
      </p:nvGrpSpPr>
      <p:grpSpPr>
        <a:xfrm>
          <a:off x="0" y="0"/>
          <a:ext cx="0" cy="0"/>
          <a:chOff x="0" y="0"/>
          <a:chExt cx="0" cy="0"/>
        </a:xfrm>
      </p:grpSpPr>
      <p:sp>
        <p:nvSpPr>
          <p:cNvPr id="1548" name="Google Shape;1548;p1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Rôles et responsabilités des SI </a:t>
            </a:r>
            <a:endParaRPr/>
          </a:p>
        </p:txBody>
      </p:sp>
      <p:sp>
        <p:nvSpPr>
          <p:cNvPr id="1549" name="Google Shape;1549;p126"/>
          <p:cNvSpPr/>
          <p:nvPr/>
        </p:nvSpPr>
        <p:spPr>
          <a:xfrm>
            <a:off x="3155425" y="2700200"/>
            <a:ext cx="2826000" cy="58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La direction générale</a:t>
            </a:r>
            <a:endParaRPr>
              <a:latin typeface="Lato"/>
              <a:ea typeface="Lato"/>
              <a:cs typeface="Lato"/>
              <a:sym typeface="Lato"/>
            </a:endParaRPr>
          </a:p>
        </p:txBody>
      </p:sp>
      <p:sp>
        <p:nvSpPr>
          <p:cNvPr id="1550" name="Google Shape;1550;p126"/>
          <p:cNvSpPr/>
          <p:nvPr/>
        </p:nvSpPr>
        <p:spPr>
          <a:xfrm>
            <a:off x="110050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Définir la stratégie globale à long terme</a:t>
            </a:r>
            <a:endParaRPr>
              <a:latin typeface="Lato"/>
              <a:ea typeface="Lato"/>
              <a:cs typeface="Lato"/>
              <a:sym typeface="Lato"/>
            </a:endParaRPr>
          </a:p>
        </p:txBody>
      </p:sp>
      <p:sp>
        <p:nvSpPr>
          <p:cNvPr id="1551" name="Google Shape;1551;p126"/>
          <p:cNvSpPr/>
          <p:nvPr/>
        </p:nvSpPr>
        <p:spPr>
          <a:xfrm>
            <a:off x="524735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Allouer des ressources</a:t>
            </a:r>
            <a:endParaRPr>
              <a:latin typeface="Lato"/>
              <a:ea typeface="Lato"/>
              <a:cs typeface="Lato"/>
              <a:sym typeface="Lato"/>
            </a:endParaRPr>
          </a:p>
        </p:txBody>
      </p:sp>
      <p:sp>
        <p:nvSpPr>
          <p:cNvPr id="1552" name="Google Shape;1552;p126"/>
          <p:cNvSpPr/>
          <p:nvPr/>
        </p:nvSpPr>
        <p:spPr>
          <a:xfrm>
            <a:off x="1100500" y="373027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Superviser la gouvernance</a:t>
            </a:r>
            <a:endParaRPr>
              <a:latin typeface="Lato"/>
              <a:ea typeface="Lato"/>
              <a:cs typeface="Lato"/>
              <a:sym typeface="Lato"/>
            </a:endParaRPr>
          </a:p>
        </p:txBody>
      </p:sp>
      <p:sp>
        <p:nvSpPr>
          <p:cNvPr id="1553" name="Google Shape;1553;p126"/>
          <p:cNvSpPr/>
          <p:nvPr/>
        </p:nvSpPr>
        <p:spPr>
          <a:xfrm>
            <a:off x="5247350" y="373027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Créer de la valeur</a:t>
            </a:r>
            <a:endParaRPr>
              <a:latin typeface="Lato"/>
              <a:ea typeface="Lato"/>
              <a:cs typeface="Lato"/>
              <a:sym typeface="Lato"/>
            </a:endParaRPr>
          </a:p>
        </p:txBody>
      </p:sp>
      <p:cxnSp>
        <p:nvCxnSpPr>
          <p:cNvPr id="1554" name="Google Shape;1554;p126"/>
          <p:cNvCxnSpPr>
            <a:stCxn id="1549" idx="1"/>
            <a:endCxn id="1550" idx="2"/>
          </p:cNvCxnSpPr>
          <p:nvPr/>
        </p:nvCxnSpPr>
        <p:spPr>
          <a:xfrm rot="10800000">
            <a:off x="2397325" y="2250200"/>
            <a:ext cx="758100" cy="740100"/>
          </a:xfrm>
          <a:prstGeom prst="curvedConnector2">
            <a:avLst/>
          </a:prstGeom>
          <a:noFill/>
          <a:ln w="9525" cap="flat" cmpd="sng">
            <a:solidFill>
              <a:schemeClr val="dk2"/>
            </a:solidFill>
            <a:prstDash val="solid"/>
            <a:round/>
            <a:headEnd type="none" w="med" len="med"/>
            <a:tailEnd type="none" w="med" len="med"/>
          </a:ln>
        </p:spPr>
      </p:cxnSp>
      <p:cxnSp>
        <p:nvCxnSpPr>
          <p:cNvPr id="1555" name="Google Shape;1555;p126"/>
          <p:cNvCxnSpPr>
            <a:stCxn id="1549" idx="1"/>
            <a:endCxn id="1552" idx="0"/>
          </p:cNvCxnSpPr>
          <p:nvPr/>
        </p:nvCxnSpPr>
        <p:spPr>
          <a:xfrm flipH="1">
            <a:off x="2397325" y="2990300"/>
            <a:ext cx="758100" cy="740100"/>
          </a:xfrm>
          <a:prstGeom prst="curvedConnector2">
            <a:avLst/>
          </a:prstGeom>
          <a:noFill/>
          <a:ln w="9525" cap="flat" cmpd="sng">
            <a:solidFill>
              <a:schemeClr val="dk2"/>
            </a:solidFill>
            <a:prstDash val="solid"/>
            <a:round/>
            <a:headEnd type="none" w="med" len="med"/>
            <a:tailEnd type="none" w="med" len="med"/>
          </a:ln>
        </p:spPr>
      </p:cxnSp>
      <p:cxnSp>
        <p:nvCxnSpPr>
          <p:cNvPr id="1556" name="Google Shape;1556;p126"/>
          <p:cNvCxnSpPr>
            <a:stCxn id="1549" idx="3"/>
            <a:endCxn id="1551" idx="2"/>
          </p:cNvCxnSpPr>
          <p:nvPr/>
        </p:nvCxnSpPr>
        <p:spPr>
          <a:xfrm rot="10800000" flipH="1">
            <a:off x="5981425" y="2250200"/>
            <a:ext cx="562800" cy="740100"/>
          </a:xfrm>
          <a:prstGeom prst="curvedConnector2">
            <a:avLst/>
          </a:prstGeom>
          <a:noFill/>
          <a:ln w="9525" cap="flat" cmpd="sng">
            <a:solidFill>
              <a:schemeClr val="dk2"/>
            </a:solidFill>
            <a:prstDash val="solid"/>
            <a:round/>
            <a:headEnd type="none" w="med" len="med"/>
            <a:tailEnd type="none" w="med" len="med"/>
          </a:ln>
        </p:spPr>
      </p:cxnSp>
      <p:cxnSp>
        <p:nvCxnSpPr>
          <p:cNvPr id="1557" name="Google Shape;1557;p126"/>
          <p:cNvCxnSpPr>
            <a:stCxn id="1549" idx="3"/>
            <a:endCxn id="1553" idx="0"/>
          </p:cNvCxnSpPr>
          <p:nvPr/>
        </p:nvCxnSpPr>
        <p:spPr>
          <a:xfrm>
            <a:off x="5981425" y="2990300"/>
            <a:ext cx="562800" cy="7401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31"/>
        <p:cNvGrpSpPr/>
        <p:nvPr/>
      </p:nvGrpSpPr>
      <p:grpSpPr>
        <a:xfrm>
          <a:off x="0" y="0"/>
          <a:ext cx="0" cy="0"/>
          <a:chOff x="0" y="0"/>
          <a:chExt cx="0" cy="0"/>
        </a:xfrm>
      </p:grpSpPr>
      <p:sp>
        <p:nvSpPr>
          <p:cNvPr id="1932" name="Google Shape;1932;p1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Outils de test</a:t>
            </a:r>
            <a:endParaRPr/>
          </a:p>
        </p:txBody>
      </p:sp>
      <p:sp>
        <p:nvSpPr>
          <p:cNvPr id="1933" name="Google Shape;1933;p153"/>
          <p:cNvSpPr txBox="1">
            <a:spLocks noGrp="1"/>
          </p:cNvSpPr>
          <p:nvPr>
            <p:ph type="body" idx="1"/>
          </p:nvPr>
        </p:nvSpPr>
        <p:spPr>
          <a:xfrm>
            <a:off x="1297500" y="1375550"/>
            <a:ext cx="7038900" cy="1514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Les outils de test sont des logiciels qui permettent de vérifier et de valider le bon fonctionnement et la qualité de l’application. Ils peuvent exécuter différents types de tests, comme les tests unitaires, les tests d’intégration, les tests de performance, les tests de sécurité, etc. Les résultats des tests sont généralement reportés dans des rapports, qui permettent de suivre l’état de l’application et de détecter les éventuels problèmes. </a:t>
            </a:r>
            <a:endParaRPr/>
          </a:p>
        </p:txBody>
      </p:sp>
      <p:pic>
        <p:nvPicPr>
          <p:cNvPr id="1934" name="Google Shape;1934;p153"/>
          <p:cNvPicPr preferRelativeResize="0"/>
          <p:nvPr/>
        </p:nvPicPr>
        <p:blipFill>
          <a:blip r:embed="rId3">
            <a:alphaModFix/>
          </a:blip>
          <a:stretch>
            <a:fillRect/>
          </a:stretch>
        </p:blipFill>
        <p:spPr>
          <a:xfrm>
            <a:off x="61238" y="2745175"/>
            <a:ext cx="1756750" cy="1756750"/>
          </a:xfrm>
          <a:prstGeom prst="rect">
            <a:avLst/>
          </a:prstGeom>
          <a:noFill/>
          <a:ln>
            <a:noFill/>
          </a:ln>
        </p:spPr>
      </p:pic>
      <p:pic>
        <p:nvPicPr>
          <p:cNvPr id="1935" name="Google Shape;1935;p153"/>
          <p:cNvPicPr preferRelativeResize="0"/>
          <p:nvPr/>
        </p:nvPicPr>
        <p:blipFill>
          <a:blip r:embed="rId4">
            <a:alphaModFix/>
          </a:blip>
          <a:stretch>
            <a:fillRect/>
          </a:stretch>
        </p:blipFill>
        <p:spPr>
          <a:xfrm>
            <a:off x="1869908" y="3081987"/>
            <a:ext cx="2578875" cy="1083125"/>
          </a:xfrm>
          <a:prstGeom prst="rect">
            <a:avLst/>
          </a:prstGeom>
          <a:noFill/>
          <a:ln>
            <a:noFill/>
          </a:ln>
        </p:spPr>
      </p:pic>
      <p:pic>
        <p:nvPicPr>
          <p:cNvPr id="1936" name="Google Shape;1936;p153"/>
          <p:cNvPicPr preferRelativeResize="0"/>
          <p:nvPr/>
        </p:nvPicPr>
        <p:blipFill>
          <a:blip r:embed="rId5">
            <a:alphaModFix/>
          </a:blip>
          <a:stretch>
            <a:fillRect/>
          </a:stretch>
        </p:blipFill>
        <p:spPr>
          <a:xfrm>
            <a:off x="4571983" y="2745175"/>
            <a:ext cx="1681248" cy="1756748"/>
          </a:xfrm>
          <a:prstGeom prst="rect">
            <a:avLst/>
          </a:prstGeom>
          <a:noFill/>
          <a:ln>
            <a:noFill/>
          </a:ln>
        </p:spPr>
      </p:pic>
      <p:pic>
        <p:nvPicPr>
          <p:cNvPr id="1937" name="Google Shape;1937;p153"/>
          <p:cNvPicPr preferRelativeResize="0"/>
          <p:nvPr/>
        </p:nvPicPr>
        <p:blipFill>
          <a:blip r:embed="rId6">
            <a:alphaModFix/>
          </a:blip>
          <a:stretch>
            <a:fillRect/>
          </a:stretch>
        </p:blipFill>
        <p:spPr>
          <a:xfrm>
            <a:off x="6419163" y="2957651"/>
            <a:ext cx="2663599" cy="13317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41"/>
        <p:cNvGrpSpPr/>
        <p:nvPr/>
      </p:nvGrpSpPr>
      <p:grpSpPr>
        <a:xfrm>
          <a:off x="0" y="0"/>
          <a:ext cx="0" cy="0"/>
          <a:chOff x="0" y="0"/>
          <a:chExt cx="0" cy="0"/>
        </a:xfrm>
      </p:grpSpPr>
      <p:sp>
        <p:nvSpPr>
          <p:cNvPr id="1942" name="Google Shape;1942;p15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Tests de performance</a:t>
            </a:r>
            <a:endParaRPr/>
          </a:p>
        </p:txBody>
      </p:sp>
      <p:sp>
        <p:nvSpPr>
          <p:cNvPr id="1943" name="Google Shape;1943;p15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
              <a:t>Les tests de performance sont des tests qui mesurent les indicateurs de performance d’un système, tels que sa vitesse, sa capacité de traitement, sa fiabilité, etc. Ils permettent de s’assurer que le système est capable de gérer les charges de travail prévues et de répondre aux exigences de performance définies. </a:t>
            </a:r>
            <a:endParaRPr/>
          </a:p>
          <a:p>
            <a:pPr marL="0" lvl="0" indent="0" algn="just" rtl="0">
              <a:spcBef>
                <a:spcPts val="1600"/>
              </a:spcBef>
              <a:spcAft>
                <a:spcPts val="1600"/>
              </a:spcAft>
              <a:buNone/>
            </a:pPr>
            <a:r>
              <a:rPr lang="fr"/>
              <a:t>Les tests de performance sont souvent exécutés par les testeurs ou les administrateurs système au cours de la phase de déploiement, pour valider les performances du système en conditions réelles.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47"/>
        <p:cNvGrpSpPr/>
        <p:nvPr/>
      </p:nvGrpSpPr>
      <p:grpSpPr>
        <a:xfrm>
          <a:off x="0" y="0"/>
          <a:ext cx="0" cy="0"/>
          <a:chOff x="0" y="0"/>
          <a:chExt cx="0" cy="0"/>
        </a:xfrm>
      </p:grpSpPr>
      <p:sp>
        <p:nvSpPr>
          <p:cNvPr id="1948" name="Google Shape;1948;p15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Tests de sécurité</a:t>
            </a:r>
            <a:endParaRPr/>
          </a:p>
        </p:txBody>
      </p:sp>
      <p:sp>
        <p:nvSpPr>
          <p:cNvPr id="1949" name="Google Shape;1949;p15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Les tests de sécurité sont des tests qui vérifient la sécurité d’un système, en détectant et en corrigeant les failles et les vulnérabilités qui pourraient être exploitées par des attaquants. Ils permettent de s’assurer que le système est protégé contre les menaces externes et internes, et qu’il respecte les règles de sécurité en vigueur. Les tests de sécurité sont souvent exécutés par des experts en sécurité ou des sociétés de testing spécialisées, pour valider la sécurité du système avant son déploiement.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53"/>
        <p:cNvGrpSpPr/>
        <p:nvPr/>
      </p:nvGrpSpPr>
      <p:grpSpPr>
        <a:xfrm>
          <a:off x="0" y="0"/>
          <a:ext cx="0" cy="0"/>
          <a:chOff x="0" y="0"/>
          <a:chExt cx="0" cy="0"/>
        </a:xfrm>
      </p:grpSpPr>
      <p:sp>
        <p:nvSpPr>
          <p:cNvPr id="1954" name="Google Shape;1954;p15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Tests d’acceptation</a:t>
            </a:r>
            <a:endParaRPr/>
          </a:p>
        </p:txBody>
      </p:sp>
      <p:sp>
        <p:nvSpPr>
          <p:cNvPr id="1955" name="Google Shape;1955;p15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Les tests d’acceptation sont des tests qui vérifient que le système répond aux besoins et aux attentes des utilisateurs ou des clients. Ils permettent de s’assurer que le système est facile à utiliser, ergonomique et fonctionnel, et qu’il respecte les standards et les normes en vigueur. Les tests d’acceptation sont souvent exécutés par les utilisateurs ou les clients finaux au cours de la phase de déploiement, pour valider l’adéquation du système aux besoins et aux attentes de l’organisation.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59"/>
        <p:cNvGrpSpPr/>
        <p:nvPr/>
      </p:nvGrpSpPr>
      <p:grpSpPr>
        <a:xfrm>
          <a:off x="0" y="0"/>
          <a:ext cx="0" cy="0"/>
          <a:chOff x="0" y="0"/>
          <a:chExt cx="0" cy="0"/>
        </a:xfrm>
      </p:grpSpPr>
      <p:sp>
        <p:nvSpPr>
          <p:cNvPr id="1960" name="Google Shape;1960;p15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Déploiement Continu (CD)</a:t>
            </a:r>
            <a:endParaRPr/>
          </a:p>
        </p:txBody>
      </p:sp>
      <p:sp>
        <p:nvSpPr>
          <p:cNvPr id="1961" name="Google Shape;1961;p15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Le déploiement continu (Continuous Deployment en anglais) est une pratique de développement logiciel qui consiste à automatiser et à intégrer de manière continue les étapes de build, de test et de déploiement d’une application. Le but du déploiement continu est de permettre une livraison rapide et fréquente de nouvelles fonctionnalités et de corrections de bugs, tout en maintenant un niveau élevé de qualité et de stabilité du code.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65"/>
        <p:cNvGrpSpPr/>
        <p:nvPr/>
      </p:nvGrpSpPr>
      <p:grpSpPr>
        <a:xfrm>
          <a:off x="0" y="0"/>
          <a:ext cx="0" cy="0"/>
          <a:chOff x="0" y="0"/>
          <a:chExt cx="0" cy="0"/>
        </a:xfrm>
      </p:grpSpPr>
      <p:sp>
        <p:nvSpPr>
          <p:cNvPr id="1966" name="Google Shape;1966;p15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Déploiement Continu (CD)</a:t>
            </a:r>
            <a:endParaRPr/>
          </a:p>
        </p:txBody>
      </p:sp>
      <p:sp>
        <p:nvSpPr>
          <p:cNvPr id="1967" name="Google Shape;1967;p158"/>
          <p:cNvSpPr txBox="1">
            <a:spLocks noGrp="1"/>
          </p:cNvSpPr>
          <p:nvPr>
            <p:ph type="body" idx="1"/>
          </p:nvPr>
        </p:nvSpPr>
        <p:spPr>
          <a:xfrm>
            <a:off x="1297500" y="1567550"/>
            <a:ext cx="7038900" cy="11880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Pour mettre en œuvre le déploiement continu, il est nécessaire de mettre en place une chaîne d’intégration et de déploiement (CI/CD en anglais) qui permet de gérer de manière automatisée et transparente les différentes étapes du processus de déploiement. La CI/CD peut être basée sur des outils de build, de test et de déploiement tels que Jenkins, Travis CI, CircleCI, etc.</a:t>
            </a:r>
            <a:endParaRPr/>
          </a:p>
        </p:txBody>
      </p:sp>
      <p:sp>
        <p:nvSpPr>
          <p:cNvPr id="1968" name="Google Shape;1968;p158"/>
          <p:cNvSpPr/>
          <p:nvPr/>
        </p:nvSpPr>
        <p:spPr>
          <a:xfrm>
            <a:off x="2495575" y="3214700"/>
            <a:ext cx="2286000" cy="1336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CD sur un serveur de test</a:t>
            </a:r>
            <a:endParaRPr>
              <a:latin typeface="Lato"/>
              <a:ea typeface="Lato"/>
              <a:cs typeface="Lato"/>
              <a:sym typeface="Lato"/>
            </a:endParaRPr>
          </a:p>
        </p:txBody>
      </p:sp>
      <p:sp>
        <p:nvSpPr>
          <p:cNvPr id="1969" name="Google Shape;1969;p158"/>
          <p:cNvSpPr/>
          <p:nvPr/>
        </p:nvSpPr>
        <p:spPr>
          <a:xfrm>
            <a:off x="4852325" y="3214700"/>
            <a:ext cx="2286000" cy="1336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CD dans le cloud</a:t>
            </a:r>
            <a:endParaRPr>
              <a:latin typeface="Lato"/>
              <a:ea typeface="Lato"/>
              <a:cs typeface="Lato"/>
              <a:sym typeface="La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15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Déploiement continu sur un serveur de staging</a:t>
            </a:r>
            <a:endParaRPr/>
          </a:p>
        </p:txBody>
      </p:sp>
      <p:sp>
        <p:nvSpPr>
          <p:cNvPr id="1975" name="Google Shape;1975;p15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Dans ce scénario, chaque fois qu’un développeur valide un commit sur la branche de développement, le processus de CI/CD déclenche automatiquement la compilation et les tests de l’application, puis déploie le code sur un serveur de staging (environnement de préproduction). Les tests de non-régression et les validations manuelles peuvent être effectuées sur ce serveur avant de déclencher le déploiement sur le serveur de production.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1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Déploiement sur un serveur de production</a:t>
            </a:r>
            <a:endParaRPr/>
          </a:p>
        </p:txBody>
      </p:sp>
      <p:sp>
        <p:nvSpPr>
          <p:cNvPr id="1981" name="Google Shape;1981;p16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Dans ce scénario, le processus de CI/CD déploie automatiquement le code sur le serveur de production dès qu’il est validé sur la branche de développement. Cette approche est plus risquée, car elle nécessite de mettre en place des tests de qualité et de stabilité très rigoureux pour éviter les erreurs de déploiement.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85"/>
        <p:cNvGrpSpPr/>
        <p:nvPr/>
      </p:nvGrpSpPr>
      <p:grpSpPr>
        <a:xfrm>
          <a:off x="0" y="0"/>
          <a:ext cx="0" cy="0"/>
          <a:chOff x="0" y="0"/>
          <a:chExt cx="0" cy="0"/>
        </a:xfrm>
      </p:grpSpPr>
      <p:sp>
        <p:nvSpPr>
          <p:cNvPr id="1986" name="Google Shape;1986;p16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Déploiement continu sur le cloud</a:t>
            </a:r>
            <a:endParaRPr/>
          </a:p>
        </p:txBody>
      </p:sp>
      <p:sp>
        <p:nvSpPr>
          <p:cNvPr id="1987" name="Google Shape;1987;p16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Dans ce scénario, le processus de CI/CD déploie automatiquement l’application sur un environnement de cloud computing, comme AWS ou Google Cloud. Cette approche permet de bénéficier d’une scalabilité et d’une flexibilité importantes, ainsi que d’une facilité de gestion et de maintenance.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91"/>
        <p:cNvGrpSpPr/>
        <p:nvPr/>
      </p:nvGrpSpPr>
      <p:grpSpPr>
        <a:xfrm>
          <a:off x="0" y="0"/>
          <a:ext cx="0" cy="0"/>
          <a:chOff x="0" y="0"/>
          <a:chExt cx="0" cy="0"/>
        </a:xfrm>
      </p:grpSpPr>
      <p:sp>
        <p:nvSpPr>
          <p:cNvPr id="1992" name="Google Shape;1992;p16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Outils de déploiement </a:t>
            </a:r>
            <a:endParaRPr/>
          </a:p>
        </p:txBody>
      </p:sp>
      <p:sp>
        <p:nvSpPr>
          <p:cNvPr id="1993" name="Google Shape;1993;p16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fr"/>
              <a:t>Les outils de déploiement sont des logiciels qui permettent de déployer l’application sur un ou plusieurs serveurs de production. Ils peuvent automatiser et optimiser différentes tâches de déploiement, comme le transfert de fichiers, la configuration de l’application, le redémarrage de services, la mise à jour de la base de données, etc. Ils peuvent également gérer les différentes versions de l’application et les rollbacks en cas de problème. Exemples d’outils de déploiement : Jenkins, Github Action, Gitlab CI, ArgoCD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sp>
        <p:nvSpPr>
          <p:cNvPr id="1562" name="Google Shape;1562;p1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Rôles et responsabilités des SI </a:t>
            </a:r>
            <a:endParaRPr/>
          </a:p>
        </p:txBody>
      </p:sp>
      <p:sp>
        <p:nvSpPr>
          <p:cNvPr id="1563" name="Google Shape;1563;p127"/>
          <p:cNvSpPr/>
          <p:nvPr/>
        </p:nvSpPr>
        <p:spPr>
          <a:xfrm>
            <a:off x="3155425" y="2700200"/>
            <a:ext cx="2826000" cy="58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latin typeface="Lato"/>
                <a:ea typeface="Lato"/>
                <a:cs typeface="Lato"/>
                <a:sym typeface="Lato"/>
              </a:rPr>
              <a:t>Le RSI</a:t>
            </a:r>
            <a:endParaRPr sz="1200">
              <a:latin typeface="Lato"/>
              <a:ea typeface="Lato"/>
              <a:cs typeface="Lato"/>
              <a:sym typeface="Lato"/>
            </a:endParaRPr>
          </a:p>
          <a:p>
            <a:pPr marL="0" lvl="0" indent="0" algn="ctr" rtl="0">
              <a:spcBef>
                <a:spcPts val="0"/>
              </a:spcBef>
              <a:spcAft>
                <a:spcPts val="0"/>
              </a:spcAft>
              <a:buNone/>
            </a:pPr>
            <a:r>
              <a:rPr lang="fr" sz="1200">
                <a:latin typeface="Lato"/>
                <a:ea typeface="Lato"/>
                <a:cs typeface="Lato"/>
                <a:sym typeface="Lato"/>
              </a:rPr>
              <a:t>Responsable des Systèmes d’Informations </a:t>
            </a:r>
            <a:endParaRPr sz="1200">
              <a:latin typeface="Lato"/>
              <a:ea typeface="Lato"/>
              <a:cs typeface="Lato"/>
              <a:sym typeface="Lato"/>
            </a:endParaRPr>
          </a:p>
        </p:txBody>
      </p:sp>
      <p:sp>
        <p:nvSpPr>
          <p:cNvPr id="1564" name="Google Shape;1564;p127"/>
          <p:cNvSpPr/>
          <p:nvPr/>
        </p:nvSpPr>
        <p:spPr>
          <a:xfrm>
            <a:off x="110050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Chargé de la gestion globale des SI</a:t>
            </a:r>
            <a:endParaRPr>
              <a:latin typeface="Lato"/>
              <a:ea typeface="Lato"/>
              <a:cs typeface="Lato"/>
              <a:sym typeface="Lato"/>
            </a:endParaRPr>
          </a:p>
        </p:txBody>
      </p:sp>
      <p:sp>
        <p:nvSpPr>
          <p:cNvPr id="1565" name="Google Shape;1565;p127"/>
          <p:cNvSpPr/>
          <p:nvPr/>
        </p:nvSpPr>
        <p:spPr>
          <a:xfrm>
            <a:off x="524735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 projets informatiques</a:t>
            </a:r>
            <a:endParaRPr>
              <a:latin typeface="Lato"/>
              <a:ea typeface="Lato"/>
              <a:cs typeface="Lato"/>
              <a:sym typeface="Lato"/>
            </a:endParaRPr>
          </a:p>
        </p:txBody>
      </p:sp>
      <p:sp>
        <p:nvSpPr>
          <p:cNvPr id="1566" name="Google Shape;1566;p127"/>
          <p:cNvSpPr/>
          <p:nvPr/>
        </p:nvSpPr>
        <p:spPr>
          <a:xfrm>
            <a:off x="3275250" y="3940650"/>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Optimisation des ressources informatiques</a:t>
            </a:r>
            <a:endParaRPr>
              <a:latin typeface="Lato"/>
              <a:ea typeface="Lato"/>
              <a:cs typeface="Lato"/>
              <a:sym typeface="Lato"/>
            </a:endParaRPr>
          </a:p>
        </p:txBody>
      </p:sp>
      <p:cxnSp>
        <p:nvCxnSpPr>
          <p:cNvPr id="1567" name="Google Shape;1567;p127"/>
          <p:cNvCxnSpPr>
            <a:stCxn id="1564" idx="2"/>
            <a:endCxn id="1563" idx="1"/>
          </p:cNvCxnSpPr>
          <p:nvPr/>
        </p:nvCxnSpPr>
        <p:spPr>
          <a:xfrm rot="-5400000" flipH="1">
            <a:off x="2406250" y="2241325"/>
            <a:ext cx="740100" cy="758100"/>
          </a:xfrm>
          <a:prstGeom prst="curvedConnector2">
            <a:avLst/>
          </a:prstGeom>
          <a:noFill/>
          <a:ln w="9525" cap="flat" cmpd="sng">
            <a:solidFill>
              <a:schemeClr val="dk2"/>
            </a:solidFill>
            <a:prstDash val="solid"/>
            <a:round/>
            <a:headEnd type="none" w="med" len="med"/>
            <a:tailEnd type="none" w="med" len="med"/>
          </a:ln>
        </p:spPr>
      </p:cxnSp>
      <p:cxnSp>
        <p:nvCxnSpPr>
          <p:cNvPr id="1568" name="Google Shape;1568;p127"/>
          <p:cNvCxnSpPr>
            <a:endCxn id="1563" idx="3"/>
          </p:cNvCxnSpPr>
          <p:nvPr/>
        </p:nvCxnSpPr>
        <p:spPr>
          <a:xfrm rot="5400000">
            <a:off x="5892775" y="2338850"/>
            <a:ext cx="740100" cy="562800"/>
          </a:xfrm>
          <a:prstGeom prst="curvedConnector2">
            <a:avLst/>
          </a:prstGeom>
          <a:noFill/>
          <a:ln w="9525" cap="flat" cmpd="sng">
            <a:solidFill>
              <a:schemeClr val="dk2"/>
            </a:solidFill>
            <a:prstDash val="solid"/>
            <a:round/>
            <a:headEnd type="none" w="med" len="med"/>
            <a:tailEnd type="none" w="med" len="med"/>
          </a:ln>
        </p:spPr>
      </p:cxnSp>
      <p:cxnSp>
        <p:nvCxnSpPr>
          <p:cNvPr id="1569" name="Google Shape;1569;p127"/>
          <p:cNvCxnSpPr>
            <a:stCxn id="1563" idx="2"/>
            <a:endCxn id="1566" idx="0"/>
          </p:cNvCxnSpPr>
          <p:nvPr/>
        </p:nvCxnSpPr>
        <p:spPr>
          <a:xfrm rot="-5400000" flipH="1">
            <a:off x="4240075" y="3608750"/>
            <a:ext cx="660300" cy="3600"/>
          </a:xfrm>
          <a:prstGeom prst="curvedConnector3">
            <a:avLst>
              <a:gd name="adj1" fmla="val 49996"/>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1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Rôles et responsabilités des SI </a:t>
            </a:r>
            <a:endParaRPr/>
          </a:p>
        </p:txBody>
      </p:sp>
      <p:sp>
        <p:nvSpPr>
          <p:cNvPr id="1575" name="Google Shape;1575;p128"/>
          <p:cNvSpPr/>
          <p:nvPr/>
        </p:nvSpPr>
        <p:spPr>
          <a:xfrm>
            <a:off x="3155425" y="2700200"/>
            <a:ext cx="2826000" cy="58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L’équipe informatique</a:t>
            </a:r>
            <a:endParaRPr>
              <a:latin typeface="Lato"/>
              <a:ea typeface="Lato"/>
              <a:cs typeface="Lato"/>
              <a:sym typeface="Lato"/>
            </a:endParaRPr>
          </a:p>
        </p:txBody>
      </p:sp>
      <p:sp>
        <p:nvSpPr>
          <p:cNvPr id="1576" name="Google Shape;1576;p128"/>
          <p:cNvSpPr/>
          <p:nvPr/>
        </p:nvSpPr>
        <p:spPr>
          <a:xfrm>
            <a:off x="110050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Maintenance des systèmes</a:t>
            </a:r>
            <a:endParaRPr>
              <a:latin typeface="Lato"/>
              <a:ea typeface="Lato"/>
              <a:cs typeface="Lato"/>
              <a:sym typeface="Lato"/>
            </a:endParaRPr>
          </a:p>
        </p:txBody>
      </p:sp>
      <p:sp>
        <p:nvSpPr>
          <p:cNvPr id="1577" name="Google Shape;1577;p128"/>
          <p:cNvSpPr/>
          <p:nvPr/>
        </p:nvSpPr>
        <p:spPr>
          <a:xfrm>
            <a:off x="524735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Développement et Intégration</a:t>
            </a:r>
            <a:endParaRPr>
              <a:latin typeface="Lato"/>
              <a:ea typeface="Lato"/>
              <a:cs typeface="Lato"/>
              <a:sym typeface="Lato"/>
            </a:endParaRPr>
          </a:p>
        </p:txBody>
      </p:sp>
      <p:sp>
        <p:nvSpPr>
          <p:cNvPr id="1578" name="Google Shape;1578;p128"/>
          <p:cNvSpPr/>
          <p:nvPr/>
        </p:nvSpPr>
        <p:spPr>
          <a:xfrm>
            <a:off x="1100500" y="373027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des BDD</a:t>
            </a:r>
            <a:endParaRPr>
              <a:latin typeface="Lato"/>
              <a:ea typeface="Lato"/>
              <a:cs typeface="Lato"/>
              <a:sym typeface="Lato"/>
            </a:endParaRPr>
          </a:p>
        </p:txBody>
      </p:sp>
      <p:sp>
        <p:nvSpPr>
          <p:cNvPr id="1579" name="Google Shape;1579;p128"/>
          <p:cNvSpPr/>
          <p:nvPr/>
        </p:nvSpPr>
        <p:spPr>
          <a:xfrm>
            <a:off x="5247350" y="373027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Gestion des incidents</a:t>
            </a:r>
            <a:endParaRPr>
              <a:latin typeface="Lato"/>
              <a:ea typeface="Lato"/>
              <a:cs typeface="Lato"/>
              <a:sym typeface="Lato"/>
            </a:endParaRPr>
          </a:p>
        </p:txBody>
      </p:sp>
      <p:cxnSp>
        <p:nvCxnSpPr>
          <p:cNvPr id="1580" name="Google Shape;1580;p128"/>
          <p:cNvCxnSpPr>
            <a:stCxn id="1575" idx="1"/>
            <a:endCxn id="1576" idx="2"/>
          </p:cNvCxnSpPr>
          <p:nvPr/>
        </p:nvCxnSpPr>
        <p:spPr>
          <a:xfrm rot="10800000">
            <a:off x="2397325" y="2250200"/>
            <a:ext cx="758100" cy="740100"/>
          </a:xfrm>
          <a:prstGeom prst="curvedConnector2">
            <a:avLst/>
          </a:prstGeom>
          <a:noFill/>
          <a:ln w="9525" cap="flat" cmpd="sng">
            <a:solidFill>
              <a:schemeClr val="dk2"/>
            </a:solidFill>
            <a:prstDash val="solid"/>
            <a:round/>
            <a:headEnd type="none" w="med" len="med"/>
            <a:tailEnd type="none" w="med" len="med"/>
          </a:ln>
        </p:spPr>
      </p:cxnSp>
      <p:cxnSp>
        <p:nvCxnSpPr>
          <p:cNvPr id="1581" name="Google Shape;1581;p128"/>
          <p:cNvCxnSpPr>
            <a:stCxn id="1575" idx="1"/>
            <a:endCxn id="1578" idx="0"/>
          </p:cNvCxnSpPr>
          <p:nvPr/>
        </p:nvCxnSpPr>
        <p:spPr>
          <a:xfrm flipH="1">
            <a:off x="2397325" y="2990300"/>
            <a:ext cx="758100" cy="740100"/>
          </a:xfrm>
          <a:prstGeom prst="curvedConnector2">
            <a:avLst/>
          </a:prstGeom>
          <a:noFill/>
          <a:ln w="9525" cap="flat" cmpd="sng">
            <a:solidFill>
              <a:schemeClr val="dk2"/>
            </a:solidFill>
            <a:prstDash val="solid"/>
            <a:round/>
            <a:headEnd type="none" w="med" len="med"/>
            <a:tailEnd type="none" w="med" len="med"/>
          </a:ln>
        </p:spPr>
      </p:cxnSp>
      <p:cxnSp>
        <p:nvCxnSpPr>
          <p:cNvPr id="1582" name="Google Shape;1582;p128"/>
          <p:cNvCxnSpPr>
            <a:stCxn id="1575" idx="3"/>
            <a:endCxn id="1577" idx="2"/>
          </p:cNvCxnSpPr>
          <p:nvPr/>
        </p:nvCxnSpPr>
        <p:spPr>
          <a:xfrm rot="10800000" flipH="1">
            <a:off x="5981425" y="2250200"/>
            <a:ext cx="562800" cy="740100"/>
          </a:xfrm>
          <a:prstGeom prst="curvedConnector2">
            <a:avLst/>
          </a:prstGeom>
          <a:noFill/>
          <a:ln w="9525" cap="flat" cmpd="sng">
            <a:solidFill>
              <a:schemeClr val="dk2"/>
            </a:solidFill>
            <a:prstDash val="solid"/>
            <a:round/>
            <a:headEnd type="none" w="med" len="med"/>
            <a:tailEnd type="none" w="med" len="med"/>
          </a:ln>
        </p:spPr>
      </p:cxnSp>
      <p:cxnSp>
        <p:nvCxnSpPr>
          <p:cNvPr id="1583" name="Google Shape;1583;p128"/>
          <p:cNvCxnSpPr>
            <a:stCxn id="1575" idx="3"/>
            <a:endCxn id="1579" idx="0"/>
          </p:cNvCxnSpPr>
          <p:nvPr/>
        </p:nvCxnSpPr>
        <p:spPr>
          <a:xfrm>
            <a:off x="5981425" y="2990300"/>
            <a:ext cx="562800" cy="740100"/>
          </a:xfrm>
          <a:prstGeom prst="curved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7"/>
        <p:cNvGrpSpPr/>
        <p:nvPr/>
      </p:nvGrpSpPr>
      <p:grpSpPr>
        <a:xfrm>
          <a:off x="0" y="0"/>
          <a:ext cx="0" cy="0"/>
          <a:chOff x="0" y="0"/>
          <a:chExt cx="0" cy="0"/>
        </a:xfrm>
      </p:grpSpPr>
      <p:sp>
        <p:nvSpPr>
          <p:cNvPr id="1588" name="Google Shape;1588;p1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Rôles et responsabilités des SI </a:t>
            </a:r>
            <a:endParaRPr/>
          </a:p>
        </p:txBody>
      </p:sp>
      <p:sp>
        <p:nvSpPr>
          <p:cNvPr id="1589" name="Google Shape;1589;p129"/>
          <p:cNvSpPr/>
          <p:nvPr/>
        </p:nvSpPr>
        <p:spPr>
          <a:xfrm>
            <a:off x="3155425" y="2700200"/>
            <a:ext cx="2826000" cy="58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Utilisateurs métier</a:t>
            </a:r>
            <a:endParaRPr>
              <a:latin typeface="Lato"/>
              <a:ea typeface="Lato"/>
              <a:cs typeface="Lato"/>
              <a:sym typeface="Lato"/>
            </a:endParaRPr>
          </a:p>
        </p:txBody>
      </p:sp>
      <p:sp>
        <p:nvSpPr>
          <p:cNvPr id="1590" name="Google Shape;1590;p129"/>
          <p:cNvSpPr/>
          <p:nvPr/>
        </p:nvSpPr>
        <p:spPr>
          <a:xfrm>
            <a:off x="1100500" y="1649725"/>
            <a:ext cx="2749500" cy="708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Connaissance des processus métier et des besoins opérationnels</a:t>
            </a:r>
            <a:endParaRPr>
              <a:latin typeface="Lato"/>
              <a:ea typeface="Lato"/>
              <a:cs typeface="Lato"/>
              <a:sym typeface="Lato"/>
            </a:endParaRPr>
          </a:p>
        </p:txBody>
      </p:sp>
      <p:sp>
        <p:nvSpPr>
          <p:cNvPr id="1591" name="Google Shape;1591;p129"/>
          <p:cNvSpPr/>
          <p:nvPr/>
        </p:nvSpPr>
        <p:spPr>
          <a:xfrm>
            <a:off x="5333075" y="1649725"/>
            <a:ext cx="2826000" cy="708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Interaction avec l’équipe informatique pour résoudre les problèmes et les demandes</a:t>
            </a:r>
            <a:endParaRPr>
              <a:latin typeface="Lato"/>
              <a:ea typeface="Lato"/>
              <a:cs typeface="Lato"/>
              <a:sym typeface="Lato"/>
            </a:endParaRPr>
          </a:p>
        </p:txBody>
      </p:sp>
      <p:sp>
        <p:nvSpPr>
          <p:cNvPr id="1592" name="Google Shape;1592;p129"/>
          <p:cNvSpPr/>
          <p:nvPr/>
        </p:nvSpPr>
        <p:spPr>
          <a:xfrm>
            <a:off x="3060925" y="3738850"/>
            <a:ext cx="3015000" cy="840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Saisie des données et exploitation des fonctionnalités des SI pour une utilisation correcte</a:t>
            </a:r>
            <a:endParaRPr>
              <a:latin typeface="Lato"/>
              <a:ea typeface="Lato"/>
              <a:cs typeface="Lato"/>
              <a:sym typeface="Lato"/>
            </a:endParaRPr>
          </a:p>
        </p:txBody>
      </p:sp>
      <p:cxnSp>
        <p:nvCxnSpPr>
          <p:cNvPr id="1593" name="Google Shape;1593;p129"/>
          <p:cNvCxnSpPr>
            <a:stCxn id="1590" idx="2"/>
            <a:endCxn id="1589" idx="1"/>
          </p:cNvCxnSpPr>
          <p:nvPr/>
        </p:nvCxnSpPr>
        <p:spPr>
          <a:xfrm rot="-5400000" flipH="1">
            <a:off x="2499250" y="2334325"/>
            <a:ext cx="632100" cy="680100"/>
          </a:xfrm>
          <a:prstGeom prst="curvedConnector2">
            <a:avLst/>
          </a:prstGeom>
          <a:noFill/>
          <a:ln w="9525" cap="flat" cmpd="sng">
            <a:solidFill>
              <a:schemeClr val="dk2"/>
            </a:solidFill>
            <a:prstDash val="solid"/>
            <a:round/>
            <a:headEnd type="none" w="med" len="med"/>
            <a:tailEnd type="none" w="med" len="med"/>
          </a:ln>
        </p:spPr>
      </p:cxnSp>
      <p:cxnSp>
        <p:nvCxnSpPr>
          <p:cNvPr id="1594" name="Google Shape;1594;p129"/>
          <p:cNvCxnSpPr>
            <a:stCxn id="1591" idx="2"/>
            <a:endCxn id="1589" idx="3"/>
          </p:cNvCxnSpPr>
          <p:nvPr/>
        </p:nvCxnSpPr>
        <p:spPr>
          <a:xfrm rot="5400000">
            <a:off x="6047675" y="2292025"/>
            <a:ext cx="632100" cy="764700"/>
          </a:xfrm>
          <a:prstGeom prst="curvedConnector2">
            <a:avLst/>
          </a:prstGeom>
          <a:noFill/>
          <a:ln w="9525" cap="flat" cmpd="sng">
            <a:solidFill>
              <a:schemeClr val="dk2"/>
            </a:solidFill>
            <a:prstDash val="solid"/>
            <a:round/>
            <a:headEnd type="none" w="med" len="med"/>
            <a:tailEnd type="none" w="med" len="med"/>
          </a:ln>
        </p:spPr>
      </p:cxnSp>
      <p:cxnSp>
        <p:nvCxnSpPr>
          <p:cNvPr id="1595" name="Google Shape;1595;p129"/>
          <p:cNvCxnSpPr>
            <a:stCxn id="1589" idx="2"/>
            <a:endCxn id="1592" idx="0"/>
          </p:cNvCxnSpPr>
          <p:nvPr/>
        </p:nvCxnSpPr>
        <p:spPr>
          <a:xfrm rot="-5400000" flipH="1">
            <a:off x="4339525" y="3509300"/>
            <a:ext cx="458400" cy="600"/>
          </a:xfrm>
          <a:prstGeom prst="curvedConnector3">
            <a:avLst>
              <a:gd name="adj1" fmla="val 50005"/>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sp>
        <p:nvSpPr>
          <p:cNvPr id="1600" name="Google Shape;1600;p1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Rôles et responsabilités des SI </a:t>
            </a:r>
            <a:endParaRPr/>
          </a:p>
        </p:txBody>
      </p:sp>
      <p:sp>
        <p:nvSpPr>
          <p:cNvPr id="1601" name="Google Shape;1601;p130"/>
          <p:cNvSpPr/>
          <p:nvPr/>
        </p:nvSpPr>
        <p:spPr>
          <a:xfrm>
            <a:off x="3155425" y="2700200"/>
            <a:ext cx="2826000" cy="58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Fournisseurs externes</a:t>
            </a:r>
            <a:endParaRPr>
              <a:latin typeface="Lato"/>
              <a:ea typeface="Lato"/>
              <a:cs typeface="Lato"/>
              <a:sym typeface="Lato"/>
            </a:endParaRPr>
          </a:p>
        </p:txBody>
      </p:sp>
      <p:sp>
        <p:nvSpPr>
          <p:cNvPr id="1602" name="Google Shape;1602;p130"/>
          <p:cNvSpPr/>
          <p:nvPr/>
        </p:nvSpPr>
        <p:spPr>
          <a:xfrm>
            <a:off x="85190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Hébergement Cloud</a:t>
            </a:r>
            <a:endParaRPr>
              <a:latin typeface="Lato"/>
              <a:ea typeface="Lato"/>
              <a:cs typeface="Lato"/>
              <a:sym typeface="Lato"/>
            </a:endParaRPr>
          </a:p>
        </p:txBody>
      </p:sp>
      <p:sp>
        <p:nvSpPr>
          <p:cNvPr id="1603" name="Google Shape;1603;p130"/>
          <p:cNvSpPr/>
          <p:nvPr/>
        </p:nvSpPr>
        <p:spPr>
          <a:xfrm>
            <a:off x="5247350" y="1757725"/>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Dev d’applis spécifiques</a:t>
            </a:r>
            <a:endParaRPr>
              <a:latin typeface="Lato"/>
              <a:ea typeface="Lato"/>
              <a:cs typeface="Lato"/>
              <a:sym typeface="Lato"/>
            </a:endParaRPr>
          </a:p>
        </p:txBody>
      </p:sp>
      <p:sp>
        <p:nvSpPr>
          <p:cNvPr id="1604" name="Google Shape;1604;p130"/>
          <p:cNvSpPr/>
          <p:nvPr/>
        </p:nvSpPr>
        <p:spPr>
          <a:xfrm>
            <a:off x="3271675" y="4124600"/>
            <a:ext cx="2593500" cy="4926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Support technique et sécu info</a:t>
            </a:r>
            <a:endParaRPr>
              <a:latin typeface="Lato"/>
              <a:ea typeface="Lato"/>
              <a:cs typeface="Lato"/>
              <a:sym typeface="Lato"/>
            </a:endParaRPr>
          </a:p>
        </p:txBody>
      </p:sp>
      <p:cxnSp>
        <p:nvCxnSpPr>
          <p:cNvPr id="1605" name="Google Shape;1605;p130"/>
          <p:cNvCxnSpPr>
            <a:stCxn id="1602" idx="2"/>
            <a:endCxn id="1601" idx="1"/>
          </p:cNvCxnSpPr>
          <p:nvPr/>
        </p:nvCxnSpPr>
        <p:spPr>
          <a:xfrm rot="-5400000" flipH="1">
            <a:off x="2282000" y="2116975"/>
            <a:ext cx="740100" cy="1006800"/>
          </a:xfrm>
          <a:prstGeom prst="curvedConnector2">
            <a:avLst/>
          </a:prstGeom>
          <a:noFill/>
          <a:ln w="9525" cap="flat" cmpd="sng">
            <a:solidFill>
              <a:schemeClr val="dk2"/>
            </a:solidFill>
            <a:prstDash val="solid"/>
            <a:round/>
            <a:headEnd type="none" w="med" len="med"/>
            <a:tailEnd type="none" w="med" len="med"/>
          </a:ln>
        </p:spPr>
      </p:cxnSp>
      <p:cxnSp>
        <p:nvCxnSpPr>
          <p:cNvPr id="1606" name="Google Shape;1606;p130"/>
          <p:cNvCxnSpPr>
            <a:stCxn id="1603" idx="2"/>
            <a:endCxn id="1601" idx="3"/>
          </p:cNvCxnSpPr>
          <p:nvPr/>
        </p:nvCxnSpPr>
        <p:spPr>
          <a:xfrm rot="5400000">
            <a:off x="5892650" y="2338975"/>
            <a:ext cx="740100" cy="562800"/>
          </a:xfrm>
          <a:prstGeom prst="curvedConnector2">
            <a:avLst/>
          </a:prstGeom>
          <a:noFill/>
          <a:ln w="9525" cap="flat" cmpd="sng">
            <a:solidFill>
              <a:schemeClr val="dk2"/>
            </a:solidFill>
            <a:prstDash val="solid"/>
            <a:round/>
            <a:headEnd type="none" w="med" len="med"/>
            <a:tailEnd type="none" w="med" len="med"/>
          </a:ln>
        </p:spPr>
      </p:cxnSp>
      <p:cxnSp>
        <p:nvCxnSpPr>
          <p:cNvPr id="1607" name="Google Shape;1607;p130"/>
          <p:cNvCxnSpPr>
            <a:stCxn id="1601" idx="2"/>
            <a:endCxn id="1604" idx="0"/>
          </p:cNvCxnSpPr>
          <p:nvPr/>
        </p:nvCxnSpPr>
        <p:spPr>
          <a:xfrm rot="-5400000" flipH="1">
            <a:off x="4146625" y="3702200"/>
            <a:ext cx="844200" cy="600"/>
          </a:xfrm>
          <a:prstGeom prst="curvedConnector3">
            <a:avLst>
              <a:gd name="adj1" fmla="val 50000"/>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sp>
        <p:nvSpPr>
          <p:cNvPr id="1612" name="Google Shape;1612;p1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Etude de cas : Cartographie des rôles et responsabilités des SI dans vos entreprises</a:t>
            </a:r>
            <a:endParaRPr/>
          </a:p>
        </p:txBody>
      </p:sp>
      <p:sp>
        <p:nvSpPr>
          <p:cNvPr id="1613" name="Google Shape;1613;p13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r"/>
              <a:t>Au sein de vos entreprises, vous allez cartographier les différents services affiliés aux SI et SIRH.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1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Management : Alignement sur la stratégie d’entreprise</a:t>
            </a:r>
            <a:endParaRPr/>
          </a:p>
        </p:txBody>
      </p:sp>
      <p:sp>
        <p:nvSpPr>
          <p:cNvPr id="1619" name="Google Shape;1619;p132"/>
          <p:cNvSpPr txBox="1">
            <a:spLocks noGrp="1"/>
          </p:cNvSpPr>
          <p:nvPr>
            <p:ph type="body" idx="1"/>
          </p:nvPr>
        </p:nvSpPr>
        <p:spPr>
          <a:xfrm>
            <a:off x="1297500" y="1567550"/>
            <a:ext cx="7038900" cy="671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fr"/>
              <a:t>Les systèmes d’informations doivent être alignés sur la stratégie globale de l’entreprise pour maximiser leurs valeurs.</a:t>
            </a:r>
            <a:endParaRPr/>
          </a:p>
        </p:txBody>
      </p:sp>
      <p:sp>
        <p:nvSpPr>
          <p:cNvPr id="1620" name="Google Shape;1620;p132"/>
          <p:cNvSpPr/>
          <p:nvPr/>
        </p:nvSpPr>
        <p:spPr>
          <a:xfrm>
            <a:off x="1501025" y="2590675"/>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Identification des objectifs stratégiques de l’entreprise</a:t>
            </a:r>
            <a:endParaRPr>
              <a:latin typeface="Lato"/>
              <a:ea typeface="Lato"/>
              <a:cs typeface="Lato"/>
              <a:sym typeface="Lato"/>
            </a:endParaRPr>
          </a:p>
        </p:txBody>
      </p:sp>
      <p:sp>
        <p:nvSpPr>
          <p:cNvPr id="1621" name="Google Shape;1621;p132"/>
          <p:cNvSpPr/>
          <p:nvPr/>
        </p:nvSpPr>
        <p:spPr>
          <a:xfrm>
            <a:off x="3762600" y="2590675"/>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Intégration des SI dans les processus métiers</a:t>
            </a:r>
            <a:endParaRPr>
              <a:latin typeface="Lato"/>
              <a:ea typeface="Lato"/>
              <a:cs typeface="Lato"/>
              <a:sym typeface="Lato"/>
            </a:endParaRPr>
          </a:p>
        </p:txBody>
      </p:sp>
      <p:sp>
        <p:nvSpPr>
          <p:cNvPr id="1622" name="Google Shape;1622;p132"/>
          <p:cNvSpPr/>
          <p:nvPr/>
        </p:nvSpPr>
        <p:spPr>
          <a:xfrm>
            <a:off x="6024175" y="2590675"/>
            <a:ext cx="2108700" cy="62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Communication/Collaboration avec les parties prenantes</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2918</Words>
  <Application>Microsoft Office PowerPoint</Application>
  <PresentationFormat>Affichage à l'écran (16:9)</PresentationFormat>
  <Paragraphs>236</Paragraphs>
  <Slides>39</Slides>
  <Notes>39</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39</vt:i4>
      </vt:variant>
    </vt:vector>
  </HeadingPairs>
  <TitlesOfParts>
    <vt:vector size="47" baseType="lpstr">
      <vt:lpstr>Arial</vt:lpstr>
      <vt:lpstr>Calibri</vt:lpstr>
      <vt:lpstr>Montserrat</vt:lpstr>
      <vt:lpstr>Lato</vt:lpstr>
      <vt:lpstr>Nunito</vt:lpstr>
      <vt:lpstr>Roboto</vt:lpstr>
      <vt:lpstr>Shift</vt:lpstr>
      <vt:lpstr>Focus</vt:lpstr>
      <vt:lpstr>Cours 3 : Les SIRH dans la stratégie d’entreprise et la gouvernance</vt:lpstr>
      <vt:lpstr>Sommaire du cours Les SIRH dans la stratégie d’entreprise et la gouvernance</vt:lpstr>
      <vt:lpstr>Rôles et responsabilités des SI </vt:lpstr>
      <vt:lpstr>Rôles et responsabilités des SI </vt:lpstr>
      <vt:lpstr>Rôles et responsabilités des SI </vt:lpstr>
      <vt:lpstr>Rôles et responsabilités des SI </vt:lpstr>
      <vt:lpstr>Rôles et responsabilités des SI </vt:lpstr>
      <vt:lpstr>Etude de cas : Cartographie des rôles et responsabilités des SI dans vos entreprises</vt:lpstr>
      <vt:lpstr>Management : Alignement sur la stratégie d’entreprise</vt:lpstr>
      <vt:lpstr>Management : Alignement sur la stratégie d’entreprise</vt:lpstr>
      <vt:lpstr>Management : Alignement sur la stratégie d’entreprise</vt:lpstr>
      <vt:lpstr>Management : Alignement sur la stratégie d’entreprise</vt:lpstr>
      <vt:lpstr>Alignement stratégique dans la gouvernance des SI</vt:lpstr>
      <vt:lpstr>Gestion des risques des SI</vt:lpstr>
      <vt:lpstr>Sécurité des systèmes d’information</vt:lpstr>
      <vt:lpstr>Stockage des données et Data Manager</vt:lpstr>
      <vt:lpstr>L’auditeur : Audit et évaluation des systèmes d'information</vt:lpstr>
      <vt:lpstr>Gestion des données et de l’analytique RH</vt:lpstr>
      <vt:lpstr>Gestion des données et de l’analytique RH</vt:lpstr>
      <vt:lpstr>Gestion des données et de l’analytique RH</vt:lpstr>
      <vt:lpstr>Suivi des performances et optimisation des SIRH </vt:lpstr>
      <vt:lpstr>Suivi des performances et optimisation des SIRH </vt:lpstr>
      <vt:lpstr>L’analyse des performances : exemple de KPIs</vt:lpstr>
      <vt:lpstr>Méthodologie DevOps appliquée au SI RH</vt:lpstr>
      <vt:lpstr>L’intégration Continue (CI)</vt:lpstr>
      <vt:lpstr>L’intégration Continue (CI)</vt:lpstr>
      <vt:lpstr>L’intégration Continue (CI)</vt:lpstr>
      <vt:lpstr>Outils de build</vt:lpstr>
      <vt:lpstr>Langages compilés vs Langages interprétés</vt:lpstr>
      <vt:lpstr>Outils de test</vt:lpstr>
      <vt:lpstr>Tests de performance</vt:lpstr>
      <vt:lpstr>Tests de sécurité</vt:lpstr>
      <vt:lpstr>Tests d’acceptation</vt:lpstr>
      <vt:lpstr>Déploiement Continu (CD)</vt:lpstr>
      <vt:lpstr>Déploiement Continu (CD)</vt:lpstr>
      <vt:lpstr>Déploiement continu sur un serveur de staging</vt:lpstr>
      <vt:lpstr>Déploiement sur un serveur de production</vt:lpstr>
      <vt:lpstr>Déploiement continu sur le cloud</vt:lpstr>
      <vt:lpstr>Outils de déploiement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 3 : Les SIRH dans la stratégie d’entreprise et la gouvernance</dc:title>
  <cp:lastModifiedBy>FORNIER Yann</cp:lastModifiedBy>
  <cp:revision>1</cp:revision>
  <dcterms:modified xsi:type="dcterms:W3CDTF">2023-11-21T17:59:10Z</dcterms:modified>
</cp:coreProperties>
</file>